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5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58" r:id="rId4"/>
    <p:sldId id="263" r:id="rId5"/>
    <p:sldId id="260" r:id="rId6"/>
    <p:sldId id="259" r:id="rId7"/>
    <p:sldId id="261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57761" autoAdjust="0"/>
  </p:normalViewPr>
  <p:slideViewPr>
    <p:cSldViewPr snapToGrid="0" snapToObjects="1">
      <p:cViewPr varScale="1">
        <p:scale>
          <a:sx n="79" d="100"/>
          <a:sy n="79" d="100"/>
        </p:scale>
        <p:origin x="-303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handoutMaster" Target="handoutMasters/handout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64F293-B2E4-4147-9F31-5EB7D31636CF}" type="datetimeFigureOut">
              <a:rPr lang="de-DE" smtClean="0"/>
              <a:t>05.05.11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54BD40-7F4E-E140-B359-4216B525B5A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05425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D14DC5-158D-984B-80BA-C246A240F5B8}" type="datetimeFigureOut">
              <a:rPr lang="de-DE" smtClean="0"/>
              <a:t>05.05.11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1C9A29-B1EB-3549-A786-1997B2C5DC2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2133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de-DE" dirty="0" smtClean="0"/>
              <a:t>Hi </a:t>
            </a:r>
            <a:r>
              <a:rPr lang="de-DE" dirty="0" err="1"/>
              <a:t>Everybody</a:t>
            </a:r>
            <a:r>
              <a:rPr lang="de-DE" dirty="0"/>
              <a:t>! </a:t>
            </a:r>
            <a:r>
              <a:rPr lang="de-DE" dirty="0" err="1" smtClean="0"/>
              <a:t>My</a:t>
            </a:r>
            <a:r>
              <a:rPr lang="de-DE" dirty="0" smtClean="0"/>
              <a:t> Name </a:t>
            </a:r>
            <a:r>
              <a:rPr lang="de-DE" dirty="0" err="1" smtClean="0"/>
              <a:t>is</a:t>
            </a:r>
            <a:r>
              <a:rPr lang="de-DE" dirty="0" smtClean="0"/>
              <a:t> Marco Huggenberger,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President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SwissIX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Association</a:t>
            </a:r>
            <a:endParaRPr lang="de-DE" baseline="0" dirty="0" smtClean="0"/>
          </a:p>
          <a:p>
            <a:pPr marL="171450" indent="-171450">
              <a:buFont typeface="Arial"/>
              <a:buChar char="•"/>
            </a:pPr>
            <a:r>
              <a:rPr lang="de-DE" baseline="0" dirty="0" err="1" smtClean="0"/>
              <a:t>I‘ll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give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you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SwissIX</a:t>
            </a:r>
            <a:r>
              <a:rPr lang="de-DE" baseline="0" dirty="0" smtClean="0"/>
              <a:t> Update </a:t>
            </a:r>
            <a:r>
              <a:rPr lang="de-DE" baseline="0" dirty="0" err="1" smtClean="0"/>
              <a:t>Number</a:t>
            </a:r>
            <a:r>
              <a:rPr lang="de-DE" baseline="0" dirty="0" smtClean="0"/>
              <a:t> 10.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C9A29-B1EB-3549-A786-1997B2C5DC2C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542776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de-DE" dirty="0" smtClean="0"/>
              <a:t>I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would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like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give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you</a:t>
            </a:r>
            <a:r>
              <a:rPr lang="de-DE" baseline="0" dirty="0" smtClean="0"/>
              <a:t> a </a:t>
            </a:r>
            <a:r>
              <a:rPr lang="de-DE" baseline="0" dirty="0" err="1" smtClean="0"/>
              <a:t>short</a:t>
            </a:r>
            <a:r>
              <a:rPr lang="de-DE" baseline="0" dirty="0" smtClean="0"/>
              <a:t> update on </a:t>
            </a:r>
            <a:r>
              <a:rPr lang="de-DE" baseline="0" dirty="0" err="1" smtClean="0"/>
              <a:t>what‘s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happening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our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exchange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point</a:t>
            </a:r>
            <a:r>
              <a:rPr lang="de-DE" baseline="0" dirty="0" smtClean="0"/>
              <a:t>.</a:t>
            </a:r>
            <a:endParaRPr lang="de-DE" dirty="0" smtClean="0"/>
          </a:p>
          <a:p>
            <a:pPr marL="171450" indent="-171450">
              <a:buFont typeface="Arial"/>
              <a:buChar char="•"/>
            </a:pPr>
            <a:r>
              <a:rPr lang="de-DE" dirty="0" smtClean="0"/>
              <a:t>In</a:t>
            </a:r>
            <a:r>
              <a:rPr lang="de-DE" baseline="0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/>
              <a:t>following</a:t>
            </a:r>
            <a:r>
              <a:rPr lang="de-DE" dirty="0"/>
              <a:t> 10 </a:t>
            </a:r>
            <a:r>
              <a:rPr lang="de-DE" dirty="0" err="1" smtClean="0"/>
              <a:t>minute</a:t>
            </a:r>
            <a:r>
              <a:rPr lang="de-DE" baseline="0" dirty="0" err="1" smtClean="0"/>
              <a:t>s</a:t>
            </a:r>
            <a:r>
              <a:rPr lang="de-DE" baseline="0" dirty="0" smtClean="0"/>
              <a:t> </a:t>
            </a:r>
            <a:r>
              <a:rPr lang="de-DE" baseline="0" dirty="0" smtClean="0"/>
              <a:t>I will </a:t>
            </a:r>
            <a:r>
              <a:rPr lang="de-DE" baseline="0" dirty="0" err="1" smtClean="0"/>
              <a:t>ask</a:t>
            </a:r>
            <a:r>
              <a:rPr lang="de-DE" baseline="0" dirty="0" smtClean="0"/>
              <a:t> </a:t>
            </a:r>
            <a:r>
              <a:rPr lang="de-DE" baseline="0" dirty="0" err="1" smtClean="0"/>
              <a:t>you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some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historic</a:t>
            </a:r>
            <a:r>
              <a:rPr lang="de-DE" baseline="0" dirty="0" smtClean="0"/>
              <a:t> </a:t>
            </a:r>
            <a:r>
              <a:rPr lang="de-DE" baseline="0" dirty="0" err="1" smtClean="0"/>
              <a:t>questions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talk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about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latest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news</a:t>
            </a:r>
            <a:r>
              <a:rPr lang="de-DE" baseline="0" dirty="0" smtClean="0"/>
              <a:t> </a:t>
            </a:r>
            <a:endParaRPr lang="de-DE" baseline="0" dirty="0" smtClean="0"/>
          </a:p>
          <a:p>
            <a:pPr marL="171450" indent="-171450">
              <a:buFont typeface="Arial"/>
              <a:buChar char="•"/>
            </a:pPr>
            <a:r>
              <a:rPr lang="de-DE" baseline="0" dirty="0" err="1" smtClean="0"/>
              <a:t>from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our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general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meeting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some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statistics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a </a:t>
            </a:r>
            <a:r>
              <a:rPr lang="de-DE" baseline="0" dirty="0" err="1" smtClean="0"/>
              <a:t>short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outlook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about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our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activities</a:t>
            </a:r>
            <a:r>
              <a:rPr lang="de-DE" baseline="0" dirty="0" smtClean="0"/>
              <a:t>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C9A29-B1EB-3549-A786-1997B2C5DC2C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371284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de-DE" dirty="0" err="1" smtClean="0"/>
              <a:t>To</a:t>
            </a:r>
            <a:r>
              <a:rPr lang="de-DE" baseline="0" dirty="0" smtClean="0"/>
              <a:t> check </a:t>
            </a:r>
            <a:r>
              <a:rPr lang="de-DE" baseline="0" dirty="0" err="1" smtClean="0"/>
              <a:t>if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you‘re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really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listening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presentation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we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start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with</a:t>
            </a:r>
            <a:r>
              <a:rPr lang="de-DE" baseline="0" dirty="0" smtClean="0"/>
              <a:t> a </a:t>
            </a:r>
            <a:r>
              <a:rPr lang="de-DE" baseline="0" dirty="0" err="1" smtClean="0"/>
              <a:t>difficult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question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about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our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organisation</a:t>
            </a:r>
            <a:r>
              <a:rPr lang="de-DE" baseline="0" dirty="0" smtClean="0"/>
              <a:t>: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de-DE" baseline="0" dirty="0" smtClean="0"/>
              <a:t>ANSWER1: This was 11 </a:t>
            </a:r>
            <a:r>
              <a:rPr lang="de-DE" baseline="0" dirty="0" err="1" smtClean="0"/>
              <a:t>years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ago</a:t>
            </a:r>
            <a:r>
              <a:rPr lang="de-DE" baseline="0" dirty="0" smtClean="0"/>
              <a:t> in 2000 </a:t>
            </a:r>
            <a:r>
              <a:rPr lang="de-DE" baseline="0" dirty="0" err="1" smtClean="0"/>
              <a:t>at</a:t>
            </a:r>
            <a:r>
              <a:rPr lang="de-DE" baseline="0" dirty="0" smtClean="0"/>
              <a:t> </a:t>
            </a:r>
            <a:r>
              <a:rPr lang="de-DE" baseline="0" dirty="0" smtClean="0"/>
              <a:t>SwiNOG</a:t>
            </a:r>
            <a:r>
              <a:rPr lang="de-DE" baseline="0" dirty="0" smtClean="0"/>
              <a:t>#1! </a:t>
            </a:r>
            <a:r>
              <a:rPr lang="de-DE" baseline="0" dirty="0" err="1" smtClean="0"/>
              <a:t>Basically</a:t>
            </a:r>
            <a:r>
              <a:rPr lang="de-DE" baseline="0" dirty="0" smtClean="0"/>
              <a:t> Wouter van </a:t>
            </a:r>
            <a:r>
              <a:rPr lang="de-DE" baseline="0" dirty="0" err="1" smtClean="0"/>
              <a:t>Hulten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from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Interxion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presented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initial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proposal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create</a:t>
            </a:r>
            <a:r>
              <a:rPr lang="de-DE" baseline="0" dirty="0" smtClean="0"/>
              <a:t> a Swiss Internet Exchange </a:t>
            </a:r>
            <a:r>
              <a:rPr lang="de-DE" baseline="0" dirty="0" err="1" smtClean="0"/>
              <a:t>association</a:t>
            </a:r>
            <a:r>
              <a:rPr lang="de-DE" baseline="0" dirty="0" smtClean="0"/>
              <a:t>.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de-DE" baseline="0" dirty="0" smtClean="0"/>
              <a:t>So, </a:t>
            </a:r>
            <a:r>
              <a:rPr lang="de-DE" baseline="0" dirty="0" err="1" smtClean="0"/>
              <a:t>let‘s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go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our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second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question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see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you‘re</a:t>
            </a:r>
            <a:r>
              <a:rPr lang="de-DE" baseline="0" dirty="0" smtClean="0"/>
              <a:t> still </a:t>
            </a:r>
            <a:r>
              <a:rPr lang="de-DE" baseline="0" dirty="0" err="1" smtClean="0"/>
              <a:t>listening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presentation</a:t>
            </a:r>
            <a:r>
              <a:rPr lang="de-DE" baseline="0" dirty="0" smtClean="0"/>
              <a:t>: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de-DE" dirty="0" smtClean="0"/>
              <a:t>ANSWER2: </a:t>
            </a:r>
            <a:r>
              <a:rPr lang="de-DE" dirty="0" err="1" smtClean="0"/>
              <a:t>Well</a:t>
            </a:r>
            <a:r>
              <a:rPr lang="de-DE" dirty="0" smtClean="0"/>
              <a:t> </a:t>
            </a:r>
            <a:r>
              <a:rPr lang="de-DE" dirty="0" err="1" smtClean="0"/>
              <a:t>that‘s</a:t>
            </a:r>
            <a:r>
              <a:rPr lang="de-DE" dirty="0" smtClean="0"/>
              <a:t> an</a:t>
            </a:r>
            <a:r>
              <a:rPr lang="de-DE" baseline="0" dirty="0" smtClean="0"/>
              <a:t> easy </a:t>
            </a:r>
            <a:r>
              <a:rPr lang="de-DE" baseline="0" dirty="0" err="1" smtClean="0"/>
              <a:t>one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answer</a:t>
            </a:r>
            <a:r>
              <a:rPr lang="de-DE" baseline="0" dirty="0" smtClean="0"/>
              <a:t>: </a:t>
            </a:r>
            <a:r>
              <a:rPr lang="de-DE" dirty="0" err="1" smtClean="0"/>
              <a:t>It‘s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simply</a:t>
            </a:r>
            <a:r>
              <a:rPr lang="de-DE" dirty="0" smtClean="0"/>
              <a:t> </a:t>
            </a:r>
            <a:r>
              <a:rPr lang="de-DE" dirty="0" err="1" smtClean="0"/>
              <a:t>because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guys</a:t>
            </a:r>
            <a:r>
              <a:rPr lang="de-DE" dirty="0" smtClean="0"/>
              <a:t> </a:t>
            </a:r>
            <a:r>
              <a:rPr lang="de-DE" dirty="0" err="1" smtClean="0"/>
              <a:t>behind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SwiNOG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I‘m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talking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about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SwiNOG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core</a:t>
            </a:r>
            <a:r>
              <a:rPr lang="de-DE" baseline="0" dirty="0" smtClean="0"/>
              <a:t>-team</a:t>
            </a:r>
            <a:r>
              <a:rPr lang="de-DE" dirty="0" smtClean="0"/>
              <a:t> </a:t>
            </a:r>
            <a:r>
              <a:rPr lang="de-DE" dirty="0" err="1" smtClean="0"/>
              <a:t>organise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SwiNOG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events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very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well</a:t>
            </a:r>
            <a:r>
              <a:rPr lang="de-DE" baseline="0" dirty="0" smtClean="0"/>
              <a:t>. 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course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they</a:t>
            </a:r>
            <a:r>
              <a:rPr lang="de-DE" baseline="0" dirty="0" smtClean="0"/>
              <a:t> also </a:t>
            </a:r>
            <a:r>
              <a:rPr lang="de-DE" baseline="0" dirty="0" err="1" smtClean="0"/>
              <a:t>invite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us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share</a:t>
            </a:r>
            <a:r>
              <a:rPr lang="de-DE" baseline="0" dirty="0" smtClean="0"/>
              <a:t> </a:t>
            </a:r>
            <a:r>
              <a:rPr lang="de-DE" dirty="0" err="1" smtClean="0"/>
              <a:t>our</a:t>
            </a:r>
            <a:r>
              <a:rPr lang="de-DE" dirty="0" smtClean="0"/>
              <a:t> </a:t>
            </a:r>
            <a:r>
              <a:rPr lang="de-DE" dirty="0" err="1" smtClean="0"/>
              <a:t>updates</a:t>
            </a:r>
            <a:r>
              <a:rPr lang="de-DE" dirty="0" smtClean="0"/>
              <a:t>,</a:t>
            </a:r>
            <a:r>
              <a:rPr lang="de-DE" baseline="0" dirty="0" smtClean="0"/>
              <a:t> </a:t>
            </a:r>
            <a:r>
              <a:rPr lang="de-DE" dirty="0" smtClean="0"/>
              <a:t> </a:t>
            </a:r>
            <a:r>
              <a:rPr lang="de-DE" dirty="0" err="1" smtClean="0"/>
              <a:t>growth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success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SwiNOG</a:t>
            </a:r>
            <a:r>
              <a:rPr lang="de-DE" dirty="0" smtClean="0"/>
              <a:t> </a:t>
            </a:r>
            <a:r>
              <a:rPr lang="de-DE" dirty="0" smtClean="0"/>
              <a:t>Community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therefore</a:t>
            </a:r>
            <a:r>
              <a:rPr lang="de-DE" baseline="0" dirty="0" smtClean="0"/>
              <a:t> I </a:t>
            </a:r>
            <a:r>
              <a:rPr lang="de-DE" baseline="0" dirty="0" err="1" smtClean="0"/>
              <a:t>would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like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thank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them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firstly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for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their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work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secondly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bring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Swiss Network Operators Community </a:t>
            </a:r>
            <a:r>
              <a:rPr lang="de-DE" baseline="0" dirty="0" err="1" smtClean="0"/>
              <a:t>always</a:t>
            </a:r>
            <a:r>
              <a:rPr lang="de-DE" baseline="0" dirty="0" smtClean="0"/>
              <a:t> a </a:t>
            </a:r>
            <a:r>
              <a:rPr lang="de-DE" baseline="0" dirty="0" err="1" smtClean="0"/>
              <a:t>little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bit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closer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together</a:t>
            </a:r>
            <a:r>
              <a:rPr lang="de-DE" baseline="0" dirty="0" smtClean="0"/>
              <a:t> – </a:t>
            </a:r>
            <a:r>
              <a:rPr lang="de-DE" baseline="0" dirty="0" err="1" smtClean="0"/>
              <a:t>even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on a </a:t>
            </a:r>
            <a:r>
              <a:rPr lang="de-DE" baseline="0" dirty="0" err="1" smtClean="0"/>
              <a:t>Monday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morning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like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today</a:t>
            </a:r>
            <a:r>
              <a:rPr lang="de-DE" baseline="0" dirty="0" smtClean="0"/>
              <a:t> ;)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de-DE" baseline="0" dirty="0" smtClean="0"/>
              <a:t>ANSWER3: </a:t>
            </a:r>
            <a:r>
              <a:rPr lang="de-DE" baseline="0" dirty="0" err="1" smtClean="0"/>
              <a:t>Well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some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you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already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know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it‘s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10th </a:t>
            </a:r>
            <a:r>
              <a:rPr lang="de-DE" baseline="0" dirty="0" err="1" smtClean="0"/>
              <a:t>birthday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our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associations</a:t>
            </a:r>
            <a:r>
              <a:rPr lang="de-DE" baseline="0" dirty="0" smtClean="0"/>
              <a:t> – </a:t>
            </a:r>
            <a:r>
              <a:rPr lang="de-DE" baseline="0" dirty="0" err="1" smtClean="0"/>
              <a:t>or</a:t>
            </a:r>
            <a:r>
              <a:rPr lang="de-DE" baseline="0" dirty="0" smtClean="0"/>
              <a:t> in </a:t>
            </a:r>
            <a:r>
              <a:rPr lang="de-DE" baseline="0" dirty="0" err="1" smtClean="0"/>
              <a:t>other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words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run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our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exchange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now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over</a:t>
            </a:r>
            <a:r>
              <a:rPr lang="de-DE" baseline="0" dirty="0" smtClean="0"/>
              <a:t> 10 </a:t>
            </a:r>
            <a:r>
              <a:rPr lang="de-DE" baseline="0" dirty="0" err="1" smtClean="0"/>
              <a:t>years</a:t>
            </a:r>
            <a:r>
              <a:rPr lang="de-DE" baseline="0" dirty="0" smtClean="0"/>
              <a:t>!  So </a:t>
            </a:r>
            <a:r>
              <a:rPr lang="de-DE" baseline="0" dirty="0" err="1" smtClean="0"/>
              <a:t>let‘s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celebrate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this</a:t>
            </a:r>
            <a:r>
              <a:rPr lang="de-DE" baseline="0" dirty="0" smtClean="0"/>
              <a:t> a </a:t>
            </a:r>
            <a:r>
              <a:rPr lang="de-DE" baseline="0" dirty="0" err="1" smtClean="0"/>
              <a:t>little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bit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later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social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event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today</a:t>
            </a:r>
            <a:r>
              <a:rPr lang="de-DE" baseline="0" dirty="0" smtClean="0"/>
              <a:t> ;)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C9A29-B1EB-3549-A786-1997B2C5DC2C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46149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de-DE" dirty="0" smtClean="0"/>
              <a:t>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our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latest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general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meeting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which</a:t>
            </a:r>
            <a:r>
              <a:rPr lang="de-DE" baseline="0" dirty="0" smtClean="0"/>
              <a:t> was </a:t>
            </a:r>
            <a:r>
              <a:rPr lang="de-DE" baseline="0" dirty="0" err="1" smtClean="0"/>
              <a:t>held</a:t>
            </a:r>
            <a:r>
              <a:rPr lang="de-DE" baseline="0" dirty="0" smtClean="0"/>
              <a:t> on 9th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march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year</a:t>
            </a:r>
            <a:endParaRPr lang="de-DE" baseline="0" dirty="0" smtClean="0"/>
          </a:p>
          <a:p>
            <a:pPr marL="171450" indent="-171450">
              <a:buFont typeface="Arial"/>
              <a:buChar char="•"/>
            </a:pPr>
            <a:r>
              <a:rPr lang="de-DE" baseline="0" dirty="0" err="1" smtClean="0"/>
              <a:t>We‘ve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presented</a:t>
            </a:r>
            <a:r>
              <a:rPr lang="de-DE" baseline="0" dirty="0" smtClean="0"/>
              <a:t> „</a:t>
            </a:r>
            <a:r>
              <a:rPr lang="de-DE" baseline="0" dirty="0" err="1" smtClean="0"/>
              <a:t>new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articles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association</a:t>
            </a:r>
            <a:r>
              <a:rPr lang="de-DE" baseline="0" dirty="0" smtClean="0"/>
              <a:t>“ </a:t>
            </a:r>
            <a:r>
              <a:rPr lang="de-DE" baseline="0" dirty="0" err="1" smtClean="0"/>
              <a:t>which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included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for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example</a:t>
            </a:r>
            <a:r>
              <a:rPr lang="de-DE" baseline="0" dirty="0" smtClean="0"/>
              <a:t> </a:t>
            </a:r>
            <a:r>
              <a:rPr lang="de-DE" baseline="0" dirty="0" smtClean="0"/>
              <a:t>a 2 </a:t>
            </a:r>
            <a:r>
              <a:rPr lang="de-DE" baseline="0" dirty="0" err="1" smtClean="0"/>
              <a:t>years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mandate</a:t>
            </a:r>
            <a:r>
              <a:rPr lang="de-DE" baseline="0" dirty="0" smtClean="0"/>
              <a:t> (</a:t>
            </a:r>
            <a:r>
              <a:rPr lang="de-DE" baseline="0" dirty="0" err="1" smtClean="0"/>
              <a:t>instead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1 </a:t>
            </a:r>
            <a:r>
              <a:rPr lang="de-DE" baseline="0" dirty="0" err="1" smtClean="0"/>
              <a:t>year</a:t>
            </a:r>
            <a:r>
              <a:rPr lang="de-DE" baseline="0" dirty="0" smtClean="0"/>
              <a:t>) </a:t>
            </a:r>
            <a:r>
              <a:rPr lang="de-DE" baseline="0" dirty="0" err="1" smtClean="0"/>
              <a:t>for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board</a:t>
            </a:r>
            <a:r>
              <a:rPr lang="de-DE" baseline="0" dirty="0" smtClean="0"/>
              <a:t>.</a:t>
            </a:r>
          </a:p>
          <a:p>
            <a:pPr marL="171450" indent="-171450">
              <a:buFont typeface="Arial"/>
              <a:buChar char="•"/>
            </a:pPr>
            <a:r>
              <a:rPr lang="de-DE" baseline="0" dirty="0" err="1" smtClean="0"/>
              <a:t>Additionally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we‘ve</a:t>
            </a:r>
            <a:r>
              <a:rPr lang="de-DE" baseline="0" dirty="0" smtClean="0"/>
              <a:t> </a:t>
            </a:r>
            <a:r>
              <a:rPr lang="de-DE" baseline="0" dirty="0" smtClean="0"/>
              <a:t>also </a:t>
            </a:r>
            <a:r>
              <a:rPr lang="de-DE" baseline="0" dirty="0" err="1" smtClean="0"/>
              <a:t>voted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that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participants</a:t>
            </a:r>
            <a:r>
              <a:rPr lang="de-DE" baseline="0" dirty="0" smtClean="0"/>
              <a:t> (</a:t>
            </a:r>
            <a:r>
              <a:rPr lang="de-DE" baseline="0" dirty="0" err="1" smtClean="0"/>
              <a:t>without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voting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rights</a:t>
            </a:r>
            <a:r>
              <a:rPr lang="de-DE" baseline="0" dirty="0" smtClean="0"/>
              <a:t>) will </a:t>
            </a:r>
            <a:r>
              <a:rPr lang="de-DE" baseline="0" dirty="0" err="1" smtClean="0"/>
              <a:t>be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handled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smtClean="0"/>
              <a:t>same </a:t>
            </a:r>
            <a:r>
              <a:rPr lang="de-DE" baseline="0" dirty="0" err="1" smtClean="0"/>
              <a:t>like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members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who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already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payed</a:t>
            </a:r>
            <a:r>
              <a:rPr lang="de-DE" baseline="0" dirty="0" smtClean="0"/>
              <a:t> a </a:t>
            </a:r>
            <a:r>
              <a:rPr lang="de-DE" baseline="0" dirty="0" err="1" smtClean="0"/>
              <a:t>membership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fee</a:t>
            </a:r>
            <a:r>
              <a:rPr lang="de-DE" baseline="0" dirty="0" smtClean="0"/>
              <a:t>. </a:t>
            </a:r>
          </a:p>
          <a:p>
            <a:pPr marL="171450" indent="-171450">
              <a:buFont typeface="Arial"/>
              <a:buChar char="•"/>
            </a:pPr>
            <a:r>
              <a:rPr lang="de-DE" baseline="0" dirty="0" smtClean="0"/>
              <a:t>Last </a:t>
            </a:r>
            <a:r>
              <a:rPr lang="de-DE" baseline="0" dirty="0" smtClean="0"/>
              <a:t>not but least, </a:t>
            </a:r>
            <a:r>
              <a:rPr lang="de-DE" baseline="0" dirty="0" err="1" smtClean="0"/>
              <a:t>we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published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our</a:t>
            </a:r>
            <a:r>
              <a:rPr lang="de-DE" baseline="0" dirty="0" smtClean="0"/>
              <a:t> Second </a:t>
            </a:r>
            <a:r>
              <a:rPr lang="de-DE" baseline="0" dirty="0" err="1" smtClean="0"/>
              <a:t>annual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report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which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now</a:t>
            </a:r>
            <a:r>
              <a:rPr lang="de-DE" baseline="0" dirty="0" smtClean="0"/>
              <a:t> also </a:t>
            </a:r>
            <a:r>
              <a:rPr lang="de-DE" baseline="0" dirty="0" err="1" smtClean="0"/>
              <a:t>available</a:t>
            </a:r>
            <a:r>
              <a:rPr lang="de-DE" baseline="0" dirty="0" smtClean="0"/>
              <a:t> </a:t>
            </a:r>
            <a:r>
              <a:rPr lang="de-DE" baseline="0" dirty="0" smtClean="0"/>
              <a:t>on </a:t>
            </a:r>
            <a:r>
              <a:rPr lang="de-DE" baseline="0" dirty="0" err="1" smtClean="0"/>
              <a:t>our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website</a:t>
            </a:r>
            <a:r>
              <a:rPr lang="de-DE" baseline="0" dirty="0" smtClean="0"/>
              <a:t> (sorry </a:t>
            </a:r>
            <a:r>
              <a:rPr lang="de-DE" baseline="0" dirty="0" err="1" smtClean="0"/>
              <a:t>guys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it‘s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only</a:t>
            </a:r>
            <a:r>
              <a:rPr lang="de-DE" baseline="0" dirty="0" smtClean="0"/>
              <a:t> in </a:t>
            </a:r>
            <a:r>
              <a:rPr lang="de-DE" baseline="0" dirty="0" err="1" smtClean="0"/>
              <a:t>german</a:t>
            </a:r>
            <a:r>
              <a:rPr lang="de-DE" baseline="0" dirty="0" smtClean="0"/>
              <a:t>)</a:t>
            </a:r>
          </a:p>
          <a:p>
            <a:pPr marL="171450" indent="-171450">
              <a:buFont typeface="Arial"/>
              <a:buChar char="•"/>
            </a:pPr>
            <a:r>
              <a:rPr lang="de-DE" baseline="0" dirty="0" smtClean="0"/>
              <a:t>All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these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changes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where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accepted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majority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members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already</a:t>
            </a:r>
            <a:r>
              <a:rPr lang="de-DE" baseline="0" dirty="0" smtClean="0"/>
              <a:t> </a:t>
            </a:r>
            <a:r>
              <a:rPr lang="de-DE" baseline="0" dirty="0" smtClean="0"/>
              <a:t>in </a:t>
            </a:r>
            <a:r>
              <a:rPr lang="de-DE" baseline="0" dirty="0" err="1" smtClean="0"/>
              <a:t>force</a:t>
            </a:r>
            <a:r>
              <a:rPr lang="de-DE" baseline="0" dirty="0" smtClean="0"/>
              <a:t>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C9A29-B1EB-3549-A786-1997B2C5DC2C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37557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endParaRPr lang="de-DE" sz="1200" u="non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indent="-171450">
              <a:buFont typeface="Arial"/>
              <a:buChar char="•"/>
            </a:pPr>
            <a:r>
              <a:rPr lang="de-DE" sz="1200" u="non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Since</a:t>
            </a:r>
            <a:r>
              <a:rPr lang="de-DE" sz="1200" u="non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u="non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Mai 2011 </a:t>
            </a:r>
            <a:r>
              <a:rPr lang="de-DE" sz="1200" u="non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</a:t>
            </a:r>
            <a:r>
              <a:rPr lang="de-DE" sz="1200" u="non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u="non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connect</a:t>
            </a:r>
            <a:r>
              <a:rPr lang="de-DE" sz="1200" u="non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u="non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over</a:t>
            </a:r>
            <a:r>
              <a:rPr lang="de-DE" sz="1200" u="non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u="non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130 </a:t>
            </a:r>
            <a:r>
              <a:rPr lang="de-DE" sz="1200" u="non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participants</a:t>
            </a:r>
            <a:r>
              <a:rPr lang="de-DE" sz="1200" u="non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de-DE" sz="1200" u="non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that‘s</a:t>
            </a:r>
            <a:r>
              <a:rPr lang="de-DE" sz="1200" u="non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plus </a:t>
            </a:r>
            <a:r>
              <a:rPr lang="de-DE" sz="1200" u="non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de-DE" sz="1200" u="non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u="non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around</a:t>
            </a:r>
            <a:r>
              <a:rPr lang="de-DE" sz="1200" u="non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20 </a:t>
            </a:r>
            <a:r>
              <a:rPr lang="de-DE" sz="1200" u="non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compared</a:t>
            </a:r>
            <a:r>
              <a:rPr lang="de-DE" sz="1200" u="non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u="non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</a:t>
            </a:r>
            <a:r>
              <a:rPr lang="de-DE" sz="1200" u="non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last </a:t>
            </a:r>
            <a:r>
              <a:rPr lang="de-DE" sz="1200" u="non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year</a:t>
            </a:r>
            <a:r>
              <a:rPr lang="de-DE" sz="1200" u="non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pPr marL="171450" indent="-171450">
              <a:buFont typeface="Arial"/>
              <a:buChar char="•"/>
            </a:pPr>
            <a:r>
              <a:rPr lang="de-DE" sz="1200" u="non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Looking</a:t>
            </a:r>
            <a:r>
              <a:rPr lang="de-DE" sz="1200" u="non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u="non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</a:t>
            </a:r>
            <a:r>
              <a:rPr lang="de-DE" sz="1200" u="non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u="non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our</a:t>
            </a:r>
            <a:r>
              <a:rPr lang="de-DE" sz="1200" u="non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u="non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nearly</a:t>
            </a:r>
            <a:r>
              <a:rPr lang="de-DE" sz="1200" u="non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150 Ports, </a:t>
            </a:r>
            <a:r>
              <a:rPr lang="de-DE" sz="1200" u="non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</a:t>
            </a:r>
            <a:r>
              <a:rPr lang="de-DE" sz="1200" u="non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u="non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see</a:t>
            </a:r>
            <a:r>
              <a:rPr lang="de-DE" sz="1200" u="non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u="non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connection</a:t>
            </a:r>
            <a:r>
              <a:rPr lang="de-DE" sz="1200" u="non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u="non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speeds</a:t>
            </a:r>
            <a:r>
              <a:rPr lang="de-DE" sz="1200" u="non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u="non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</a:t>
            </a:r>
            <a:r>
              <a:rPr lang="de-DE" sz="1200" u="non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55 </a:t>
            </a:r>
            <a:r>
              <a:rPr lang="de-DE" sz="1200" u="non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FastEthernet</a:t>
            </a:r>
            <a:r>
              <a:rPr lang="de-DE" sz="1200" u="non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78 </a:t>
            </a:r>
            <a:r>
              <a:rPr lang="de-DE" sz="1200" u="non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GigabitEthernet</a:t>
            </a:r>
            <a:r>
              <a:rPr lang="de-DE" sz="1200" u="non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u="non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</a:t>
            </a:r>
            <a:r>
              <a:rPr lang="de-DE" sz="1200" u="non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15 10GigabitEthernet, </a:t>
            </a:r>
            <a:r>
              <a:rPr lang="de-DE" sz="1200" u="non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which</a:t>
            </a:r>
            <a:endParaRPr lang="de-DE" sz="1200" u="non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indent="-171450">
              <a:buFont typeface="Arial"/>
              <a:buChar char="•"/>
            </a:pPr>
            <a:r>
              <a:rPr lang="de-DE" sz="1200" u="non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Gives</a:t>
            </a:r>
            <a:r>
              <a:rPr lang="de-DE" sz="1200" u="non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u="non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</a:t>
            </a:r>
            <a:r>
              <a:rPr lang="de-DE" sz="1200" u="non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 </a:t>
            </a:r>
            <a:r>
              <a:rPr lang="de-DE" sz="1200" u="non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available</a:t>
            </a:r>
            <a:r>
              <a:rPr lang="de-DE" sz="1200" u="non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u="non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maximum</a:t>
            </a:r>
            <a:r>
              <a:rPr lang="de-DE" sz="1200" u="non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u="non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capacity</a:t>
            </a:r>
            <a:r>
              <a:rPr lang="de-DE" sz="1200" u="non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u="non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de-DE" sz="1200" u="non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u="non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over</a:t>
            </a:r>
            <a:r>
              <a:rPr lang="de-DE" sz="1200" u="non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200 </a:t>
            </a:r>
            <a:r>
              <a:rPr lang="de-DE" sz="1200" u="non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Gbps</a:t>
            </a:r>
            <a:r>
              <a:rPr lang="de-DE" sz="1200" u="non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on </a:t>
            </a:r>
            <a:r>
              <a:rPr lang="de-DE" sz="1200" u="non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our</a:t>
            </a:r>
            <a:r>
              <a:rPr lang="de-DE" sz="1200" u="non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u="non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peering</a:t>
            </a:r>
            <a:r>
              <a:rPr lang="de-DE" sz="1200" u="non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u="non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network</a:t>
            </a:r>
            <a:endParaRPr lang="de-DE" sz="1200" u="non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indent="-171450">
              <a:buFont typeface="Arial"/>
              <a:buChar char="•"/>
            </a:pPr>
            <a:r>
              <a:rPr lang="de-DE" sz="1200" u="non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Mai </a:t>
            </a:r>
            <a:r>
              <a:rPr lang="de-DE" baseline="0" dirty="0" err="1" smtClean="0"/>
              <a:t>we‘ve</a:t>
            </a:r>
            <a:r>
              <a:rPr lang="de-DE" baseline="0" dirty="0" smtClean="0"/>
              <a:t> </a:t>
            </a:r>
            <a:r>
              <a:rPr lang="de-DE" baseline="0" dirty="0" smtClean="0"/>
              <a:t>also </a:t>
            </a:r>
            <a:r>
              <a:rPr lang="de-DE" baseline="0" dirty="0" err="1" smtClean="0"/>
              <a:t>reached</a:t>
            </a:r>
            <a:r>
              <a:rPr lang="de-DE" baseline="0" dirty="0" smtClean="0"/>
              <a:t> </a:t>
            </a:r>
            <a:r>
              <a:rPr lang="de-DE" baseline="0" dirty="0" smtClean="0"/>
              <a:t>a </a:t>
            </a:r>
            <a:r>
              <a:rPr lang="de-DE" baseline="0" dirty="0" err="1" smtClean="0"/>
              <a:t>peak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traffic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level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above</a:t>
            </a:r>
            <a:r>
              <a:rPr lang="de-DE" baseline="0" dirty="0" smtClean="0"/>
              <a:t> </a:t>
            </a:r>
            <a:r>
              <a:rPr lang="de-DE" baseline="0" dirty="0" smtClean="0"/>
              <a:t>25 </a:t>
            </a:r>
            <a:r>
              <a:rPr lang="de-DE" baseline="0" dirty="0" err="1" smtClean="0"/>
              <a:t>Gbps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which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20 </a:t>
            </a:r>
            <a:r>
              <a:rPr lang="de-DE" baseline="0" dirty="0" err="1" smtClean="0"/>
              <a:t>Gbps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more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traffic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than</a:t>
            </a:r>
            <a:r>
              <a:rPr lang="de-DE" baseline="0" dirty="0" smtClean="0"/>
              <a:t> just a </a:t>
            </a:r>
            <a:r>
              <a:rPr lang="de-DE" baseline="0" dirty="0" err="1" smtClean="0"/>
              <a:t>year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before</a:t>
            </a:r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C9A29-B1EB-3549-A786-1997B2C5DC2C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49977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de-DE" dirty="0" smtClean="0"/>
              <a:t>Locations</a:t>
            </a:r>
            <a:r>
              <a:rPr lang="de-DE" dirty="0" smtClean="0"/>
              <a:t>: Still</a:t>
            </a:r>
            <a:r>
              <a:rPr lang="de-DE" baseline="0" dirty="0" smtClean="0"/>
              <a:t> 8 Sites, </a:t>
            </a:r>
            <a:r>
              <a:rPr lang="de-DE" dirty="0" err="1" smtClean="0"/>
              <a:t>major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changes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where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introduced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Equinix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where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we‘ve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migrated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existing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participants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their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latest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facility</a:t>
            </a:r>
            <a:r>
              <a:rPr lang="de-DE" baseline="0" dirty="0" smtClean="0"/>
              <a:t>.</a:t>
            </a:r>
            <a:endParaRPr lang="de-DE" baseline="0" dirty="0" smtClean="0"/>
          </a:p>
          <a:p>
            <a:pPr marL="171450" indent="-171450">
              <a:buFont typeface="Arial"/>
              <a:buChar char="•"/>
            </a:pPr>
            <a:r>
              <a:rPr lang="de-DE" dirty="0" smtClean="0"/>
              <a:t>Hardware: </a:t>
            </a:r>
            <a:r>
              <a:rPr lang="de-DE" dirty="0" err="1" smtClean="0"/>
              <a:t>Since</a:t>
            </a:r>
            <a:r>
              <a:rPr lang="de-DE" dirty="0" smtClean="0"/>
              <a:t> </a:t>
            </a:r>
            <a:r>
              <a:rPr lang="de-DE" dirty="0" smtClean="0"/>
              <a:t>September 2010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have</a:t>
            </a:r>
            <a:r>
              <a:rPr lang="de-DE" baseline="0" dirty="0" smtClean="0"/>
              <a:t> a „</a:t>
            </a:r>
            <a:r>
              <a:rPr lang="de-DE" baseline="0" dirty="0" err="1" smtClean="0"/>
              <a:t>brocade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only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network</a:t>
            </a:r>
            <a:r>
              <a:rPr lang="de-DE" baseline="0" dirty="0" smtClean="0"/>
              <a:t>“. </a:t>
            </a:r>
            <a:r>
              <a:rPr lang="de-DE" baseline="0" dirty="0" err="1" smtClean="0"/>
              <a:t>At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Interxion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had</a:t>
            </a:r>
            <a:r>
              <a:rPr lang="de-DE" baseline="0" dirty="0" smtClean="0"/>
              <a:t> </a:t>
            </a:r>
            <a:r>
              <a:rPr lang="de-DE" baseline="0" dirty="0" smtClean="0"/>
              <a:t>such a </a:t>
            </a:r>
            <a:r>
              <a:rPr lang="de-DE" baseline="0" dirty="0" smtClean="0"/>
              <a:t>massive </a:t>
            </a:r>
            <a:r>
              <a:rPr lang="de-DE" baseline="0" dirty="0" err="1" smtClean="0"/>
              <a:t>growth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that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needed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upgrade </a:t>
            </a:r>
            <a:r>
              <a:rPr lang="de-DE" baseline="0" dirty="0" err="1" smtClean="0"/>
              <a:t>our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Brocade</a:t>
            </a:r>
            <a:r>
              <a:rPr lang="de-DE" baseline="0" dirty="0" smtClean="0"/>
              <a:t> modular Chassis </a:t>
            </a:r>
            <a:r>
              <a:rPr lang="de-DE" baseline="0" dirty="0" err="1" smtClean="0"/>
              <a:t>from</a:t>
            </a:r>
            <a:r>
              <a:rPr lang="de-DE" baseline="0" dirty="0" smtClean="0"/>
              <a:t> 8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16 Slots</a:t>
            </a:r>
          </a:p>
          <a:p>
            <a:pPr marL="171450" indent="-171450">
              <a:buFont typeface="Arial"/>
              <a:buChar char="•"/>
            </a:pPr>
            <a:r>
              <a:rPr lang="de-DE" baseline="0" dirty="0" err="1" smtClean="0"/>
              <a:t>If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you</a:t>
            </a:r>
            <a:r>
              <a:rPr lang="de-DE" baseline="0" dirty="0" smtClean="0"/>
              <a:t> </a:t>
            </a:r>
            <a:r>
              <a:rPr lang="de-DE" baseline="0" dirty="0" err="1" smtClean="0"/>
              <a:t>use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our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RouteServers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then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you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can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currently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learn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around</a:t>
            </a:r>
            <a:r>
              <a:rPr lang="de-DE" baseline="0" dirty="0" smtClean="0"/>
              <a:t> 10K IPv4 </a:t>
            </a:r>
            <a:r>
              <a:rPr lang="de-DE" baseline="0" dirty="0" err="1" smtClean="0"/>
              <a:t>Prefixes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 350 IPV6 </a:t>
            </a:r>
            <a:r>
              <a:rPr lang="de-DE" baseline="0" dirty="0" err="1" smtClean="0"/>
              <a:t>Prefixes</a:t>
            </a:r>
            <a:r>
              <a:rPr lang="de-DE" baseline="0" dirty="0" smtClean="0"/>
              <a:t>.</a:t>
            </a:r>
          </a:p>
          <a:p>
            <a:pPr marL="171450" indent="-171450">
              <a:buFont typeface="Arial"/>
              <a:buChar char="•"/>
            </a:pPr>
            <a:r>
              <a:rPr lang="de-DE" baseline="0" dirty="0" err="1" smtClean="0"/>
              <a:t>Looking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our</a:t>
            </a:r>
            <a:r>
              <a:rPr lang="de-DE" baseline="0" dirty="0" smtClean="0"/>
              <a:t> Interconnection: </a:t>
            </a:r>
            <a:r>
              <a:rPr lang="de-DE" baseline="0" dirty="0" err="1" smtClean="0"/>
              <a:t>We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had</a:t>
            </a:r>
            <a:r>
              <a:rPr lang="de-DE" baseline="0" dirty="0" smtClean="0"/>
              <a:t> a </a:t>
            </a:r>
            <a:r>
              <a:rPr lang="de-DE" baseline="0" dirty="0" smtClean="0"/>
              <a:t>massive </a:t>
            </a:r>
            <a:r>
              <a:rPr lang="de-DE" baseline="0" dirty="0" err="1" smtClean="0"/>
              <a:t>growth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intersite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traffic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between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Interxion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Equinix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we‘v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improved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that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situation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placing</a:t>
            </a:r>
            <a:r>
              <a:rPr lang="de-DE" baseline="0" dirty="0" smtClean="0"/>
              <a:t> a flexibel DWDM </a:t>
            </a:r>
            <a:r>
              <a:rPr lang="de-DE" baseline="0" dirty="0" err="1" smtClean="0"/>
              <a:t>system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which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carries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now</a:t>
            </a:r>
            <a:r>
              <a:rPr lang="de-DE" baseline="0" dirty="0" smtClean="0"/>
              <a:t> 2 </a:t>
            </a:r>
            <a:r>
              <a:rPr lang="de-DE" baseline="0" dirty="0" err="1" smtClean="0"/>
              <a:t>times</a:t>
            </a:r>
            <a:r>
              <a:rPr lang="de-DE" baseline="0" dirty="0" smtClean="0"/>
              <a:t> 10GigE </a:t>
            </a:r>
            <a:r>
              <a:rPr lang="de-DE" baseline="0" dirty="0" err="1" smtClean="0"/>
              <a:t>between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sites</a:t>
            </a:r>
            <a:r>
              <a:rPr lang="de-DE" baseline="0" dirty="0" smtClean="0"/>
              <a:t>.</a:t>
            </a:r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C9A29-B1EB-3549-A786-1997B2C5DC2C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64722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de-DE" dirty="0" err="1" smtClean="0"/>
              <a:t>Here‘s</a:t>
            </a:r>
            <a:r>
              <a:rPr lang="de-DE" dirty="0" smtClean="0"/>
              <a:t> </a:t>
            </a:r>
            <a:r>
              <a:rPr lang="de-DE" dirty="0" err="1" smtClean="0"/>
              <a:t>our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public</a:t>
            </a:r>
            <a:r>
              <a:rPr lang="de-DE" baseline="0" dirty="0" smtClean="0"/>
              <a:t> </a:t>
            </a:r>
            <a:r>
              <a:rPr lang="de-DE" baseline="0" dirty="0" err="1" smtClean="0"/>
              <a:t>graph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smtClean="0"/>
              <a:t>total </a:t>
            </a:r>
            <a:r>
              <a:rPr lang="de-DE" baseline="0" dirty="0" err="1" smtClean="0"/>
              <a:t>aggregated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traffic</a:t>
            </a:r>
            <a:r>
              <a:rPr lang="de-DE" baseline="0" dirty="0" smtClean="0"/>
              <a:t> on </a:t>
            </a:r>
            <a:r>
              <a:rPr lang="de-DE" baseline="0" dirty="0" err="1" smtClean="0"/>
              <a:t>our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network</a:t>
            </a:r>
            <a:r>
              <a:rPr lang="de-DE" baseline="0" dirty="0" smtClean="0"/>
              <a:t>. </a:t>
            </a:r>
          </a:p>
          <a:p>
            <a:pPr marL="171450" indent="-171450">
              <a:buFont typeface="Arial"/>
              <a:buChar char="•"/>
            </a:pPr>
            <a:r>
              <a:rPr lang="de-DE" baseline="0" dirty="0" smtClean="0"/>
              <a:t>Seen </a:t>
            </a:r>
            <a:r>
              <a:rPr lang="de-DE" baseline="0" dirty="0" err="1" smtClean="0"/>
              <a:t>enough</a:t>
            </a:r>
            <a:r>
              <a:rPr lang="de-DE" baseline="0" dirty="0" smtClean="0"/>
              <a:t>? </a:t>
            </a:r>
            <a:r>
              <a:rPr lang="de-DE" baseline="0" dirty="0" err="1" smtClean="0"/>
              <a:t>Let‘s</a:t>
            </a:r>
            <a:r>
              <a:rPr lang="de-DE" baseline="0" dirty="0" smtClean="0"/>
              <a:t> finish </a:t>
            </a:r>
            <a:r>
              <a:rPr lang="de-DE" baseline="0" dirty="0" err="1" smtClean="0"/>
              <a:t>this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up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with</a:t>
            </a:r>
            <a:r>
              <a:rPr lang="de-DE" baseline="0" dirty="0" smtClean="0"/>
              <a:t> a </a:t>
            </a:r>
            <a:r>
              <a:rPr lang="de-DE" baseline="0" dirty="0" err="1" smtClean="0"/>
              <a:t>short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outlook</a:t>
            </a:r>
            <a:r>
              <a:rPr lang="de-DE" baseline="0" dirty="0" smtClean="0"/>
              <a:t> on </a:t>
            </a:r>
            <a:r>
              <a:rPr lang="de-DE" baseline="0" dirty="0" err="1" smtClean="0"/>
              <a:t>our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acitivties</a:t>
            </a:r>
            <a:r>
              <a:rPr lang="de-DE" baseline="0" dirty="0" smtClean="0"/>
              <a:t>....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C9A29-B1EB-3549-A786-1997B2C5DC2C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351565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de-DE" dirty="0" err="1" smtClean="0"/>
              <a:t>Besides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growth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continuity</a:t>
            </a:r>
            <a:r>
              <a:rPr lang="de-DE" dirty="0" smtClean="0"/>
              <a:t> in </a:t>
            </a:r>
            <a:r>
              <a:rPr lang="de-DE" dirty="0" err="1" smtClean="0"/>
              <a:t>operations</a:t>
            </a:r>
            <a:r>
              <a:rPr lang="de-DE" dirty="0" smtClean="0"/>
              <a:t> </a:t>
            </a:r>
            <a:r>
              <a:rPr lang="de-DE" dirty="0" err="1" smtClean="0"/>
              <a:t>we‘re</a:t>
            </a:r>
            <a:r>
              <a:rPr lang="de-DE" dirty="0" smtClean="0"/>
              <a:t> </a:t>
            </a:r>
            <a:r>
              <a:rPr lang="de-DE" dirty="0" err="1" smtClean="0"/>
              <a:t>looking</a:t>
            </a:r>
            <a:r>
              <a:rPr lang="de-DE" dirty="0" smtClean="0"/>
              <a:t> </a:t>
            </a:r>
            <a:r>
              <a:rPr lang="de-DE" dirty="0" err="1" smtClean="0"/>
              <a:t>forward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adopt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(</a:t>
            </a:r>
            <a:r>
              <a:rPr lang="de-DE" dirty="0" err="1" smtClean="0"/>
              <a:t>hopefully</a:t>
            </a:r>
            <a:r>
              <a:rPr lang="de-DE" dirty="0" smtClean="0"/>
              <a:t>)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next</a:t>
            </a:r>
            <a:r>
              <a:rPr lang="de-DE" dirty="0" smtClean="0"/>
              <a:t> 10 </a:t>
            </a:r>
            <a:r>
              <a:rPr lang="de-DE" dirty="0" err="1" smtClean="0"/>
              <a:t>years</a:t>
            </a:r>
            <a:endParaRPr lang="de-DE" dirty="0" smtClean="0"/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de-DE" dirty="0" err="1" smtClean="0"/>
              <a:t>Continue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develope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association</a:t>
            </a:r>
            <a:r>
              <a:rPr lang="de-DE" dirty="0" smtClean="0"/>
              <a:t> </a:t>
            </a:r>
            <a:r>
              <a:rPr lang="de-DE" dirty="0" err="1" smtClean="0"/>
              <a:t>which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delivering</a:t>
            </a:r>
            <a:r>
              <a:rPr lang="de-DE" dirty="0" smtClean="0"/>
              <a:t> Services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it‘s</a:t>
            </a:r>
            <a:r>
              <a:rPr lang="de-DE" dirty="0" smtClean="0"/>
              <a:t> </a:t>
            </a:r>
            <a:r>
              <a:rPr lang="de-DE" dirty="0" err="1" smtClean="0"/>
              <a:t>customers</a:t>
            </a:r>
            <a:r>
              <a:rPr lang="de-DE" baseline="0" dirty="0" smtClean="0"/>
              <a:t> but also </a:t>
            </a:r>
            <a:r>
              <a:rPr lang="de-DE" baseline="0" dirty="0" err="1" smtClean="0"/>
              <a:t>keep</a:t>
            </a:r>
            <a:r>
              <a:rPr lang="de-DE" baseline="0" dirty="0" smtClean="0"/>
              <a:t> an </a:t>
            </a:r>
            <a:r>
              <a:rPr lang="de-DE" baseline="0" dirty="0" err="1" smtClean="0"/>
              <a:t>eye</a:t>
            </a:r>
            <a:r>
              <a:rPr lang="de-DE" baseline="0" dirty="0" smtClean="0"/>
              <a:t> on</a:t>
            </a:r>
            <a:endParaRPr lang="de-DE" dirty="0" smtClean="0"/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de-DE" dirty="0" err="1" smtClean="0"/>
              <a:t>Negotiate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maintain</a:t>
            </a:r>
            <a:r>
              <a:rPr lang="de-DE" dirty="0" smtClean="0"/>
              <a:t> </a:t>
            </a:r>
            <a:r>
              <a:rPr lang="de-DE" dirty="0" err="1" smtClean="0"/>
              <a:t>contracts</a:t>
            </a:r>
            <a:r>
              <a:rPr lang="de-DE" dirty="0" smtClean="0"/>
              <a:t>: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existing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course</a:t>
            </a:r>
            <a:r>
              <a:rPr lang="de-DE" dirty="0" smtClean="0"/>
              <a:t> also </a:t>
            </a:r>
            <a:r>
              <a:rPr lang="de-DE" dirty="0" err="1" smtClean="0"/>
              <a:t>new</a:t>
            </a:r>
            <a:r>
              <a:rPr lang="de-DE" dirty="0" smtClean="0"/>
              <a:t> </a:t>
            </a:r>
            <a:r>
              <a:rPr lang="de-DE" dirty="0" err="1" smtClean="0"/>
              <a:t>sponsors</a:t>
            </a:r>
            <a:r>
              <a:rPr lang="de-DE" dirty="0" smtClean="0"/>
              <a:t> </a:t>
            </a:r>
            <a:r>
              <a:rPr lang="de-DE" dirty="0" err="1" smtClean="0"/>
              <a:t>or</a:t>
            </a:r>
            <a:r>
              <a:rPr lang="de-DE" dirty="0" smtClean="0"/>
              <a:t> </a:t>
            </a:r>
            <a:r>
              <a:rPr lang="de-DE" dirty="0" err="1" smtClean="0"/>
              <a:t>partners</a:t>
            </a:r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C9A29-B1EB-3549-A786-1997B2C5DC2C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50048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de-DE" dirty="0" err="1" smtClean="0"/>
              <a:t>Finally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we‘re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end:  </a:t>
            </a:r>
            <a:r>
              <a:rPr lang="de-DE" dirty="0" err="1" smtClean="0"/>
              <a:t>Any</a:t>
            </a:r>
            <a:r>
              <a:rPr lang="de-DE" dirty="0" smtClean="0"/>
              <a:t> </a:t>
            </a:r>
            <a:r>
              <a:rPr lang="de-DE" dirty="0" err="1" smtClean="0"/>
              <a:t>questions</a:t>
            </a:r>
            <a:r>
              <a:rPr lang="de-DE" dirty="0" smtClean="0"/>
              <a:t>, </a:t>
            </a:r>
            <a:r>
              <a:rPr lang="de-DE" dirty="0" err="1" smtClean="0"/>
              <a:t>or</a:t>
            </a:r>
            <a:r>
              <a:rPr lang="de-DE" dirty="0" smtClean="0"/>
              <a:t> </a:t>
            </a:r>
            <a:r>
              <a:rPr lang="de-DE" dirty="0" err="1" smtClean="0"/>
              <a:t>feedback</a:t>
            </a:r>
            <a:r>
              <a:rPr lang="de-DE" dirty="0" smtClean="0"/>
              <a:t>?</a:t>
            </a:r>
          </a:p>
          <a:p>
            <a:pPr marL="171450" indent="-171450">
              <a:buFont typeface="Arial"/>
              <a:buChar char="•"/>
            </a:pPr>
            <a:r>
              <a:rPr lang="de-DE" dirty="0" err="1" smtClean="0"/>
              <a:t>Feel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free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contact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anytime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soon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e-</a:t>
            </a:r>
            <a:r>
              <a:rPr lang="de-DE" baseline="0" dirty="0" err="1" smtClean="0"/>
              <a:t>mail</a:t>
            </a:r>
            <a:r>
              <a:rPr lang="de-DE" baseline="0" dirty="0" smtClean="0"/>
              <a:t>.</a:t>
            </a:r>
          </a:p>
          <a:p>
            <a:pPr marL="171450" indent="-171450">
              <a:buFont typeface="Arial"/>
              <a:buChar char="•"/>
            </a:pPr>
            <a:r>
              <a:rPr lang="de-DE" baseline="0" dirty="0" err="1" smtClean="0"/>
              <a:t>Thanks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for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your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attention</a:t>
            </a:r>
            <a:r>
              <a:rPr lang="de-DE" baseline="0" dirty="0" smtClean="0"/>
              <a:t> ;)</a:t>
            </a:r>
          </a:p>
          <a:p>
            <a:pPr marL="171450" indent="-171450">
              <a:buFont typeface="Arial"/>
              <a:buChar char="•"/>
            </a:pPr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C9A29-B1EB-3549-A786-1997B2C5DC2C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84888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295401"/>
            <a:ext cx="8228013" cy="1927225"/>
          </a:xfrm>
        </p:spPr>
        <p:txBody>
          <a:bodyPr tIns="0" bIns="0" anchor="b" anchorCtr="0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de-CH" smtClean="0"/>
              <a:t>Mastertitelformat bearbeiten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307976"/>
            <a:ext cx="8228013" cy="1066800"/>
          </a:xfrm>
        </p:spPr>
        <p:txBody>
          <a:bodyPr tIns="0" bIns="0"/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CH" smtClean="0"/>
              <a:t>Master-Untertitelformat bearbeiten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05.05.11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‹Nr.›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05.05.11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‹Nr.›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1"/>
            <a:ext cx="3509683" cy="2209800"/>
          </a:xfrm>
        </p:spPr>
        <p:txBody>
          <a:bodyPr anchor="b"/>
          <a:lstStyle>
            <a:lvl1pPr algn="l">
              <a:defRPr sz="4400" b="0"/>
            </a:lvl1pPr>
          </a:lstStyle>
          <a:p>
            <a:r>
              <a:rPr lang="de-CH" smtClean="0"/>
              <a:t>Mastertitelformat bearbeiten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273051"/>
            <a:ext cx="3657600" cy="585311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649072"/>
            <a:ext cx="3509683" cy="3388192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9BC7E7-EA8E-4DA7-915E-CC098D9BADCB}" type="datetimeFigureOut">
              <a:rPr lang="en-US" smtClean="0"/>
              <a:t>05.05.11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mit Beschriftu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6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de-CH" smtClean="0"/>
              <a:t>Mastertitelformat bearbeiten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6" y="2649071"/>
            <a:ext cx="3635375" cy="350566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9BC7E7-EA8E-4DA7-915E-CC098D9BADCB}" type="datetimeFigureOut">
              <a:rPr lang="en-US" smtClean="0"/>
              <a:t>05.05.11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‹Nr.›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28600" y="1143000"/>
            <a:ext cx="4267200" cy="4267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de-CH" smtClean="0"/>
              <a:t>Bild auf Platzhalter ziehen oder durch Klicken auf Symbol hinzufügen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er mit Beschriftu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6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de-CH" smtClean="0"/>
              <a:t>Mastertitelformat bearbeiten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6" y="2649071"/>
            <a:ext cx="3635375" cy="350566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9BC7E7-EA8E-4DA7-915E-CC098D9BADCB}" type="datetimeFigureOut">
              <a:rPr lang="en-US" smtClean="0"/>
              <a:t>05.05.11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‹Nr.›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90600" y="2590800"/>
            <a:ext cx="3505200" cy="3505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de-CH" smtClean="0"/>
              <a:t>Bild auf Platzhalter ziehen oder durch Klicken auf Symbol hinzufügen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479676" y="1260476"/>
            <a:ext cx="1254125" cy="12541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de-CH" smtClean="0"/>
              <a:t>Bild auf Platzhalter ziehen oder durch Klicken auf Symbol hinzufügen</a:t>
            </a:r>
            <a:endParaRPr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269876" y="762001"/>
            <a:ext cx="2092325" cy="20923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de-CH" smtClean="0"/>
              <a:t>Bild auf Platzhalter ziehen oder durch Klicken auf Symbol hinzufügen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Mastertitelformat bearbeiten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68389"/>
            <a:ext cx="8228013" cy="3468875"/>
          </a:xfrm>
        </p:spPr>
        <p:txBody>
          <a:bodyPr vert="eaVert"/>
          <a:lstStyle>
            <a:lvl5pPr>
              <a:defRPr/>
            </a:lvl5pPr>
            <a:lvl6pPr marL="1719072">
              <a:defRPr/>
            </a:lvl6pPr>
            <a:lvl7pPr marL="1719072">
              <a:defRPr/>
            </a:lvl7pPr>
            <a:lvl8pPr marL="1719072">
              <a:defRPr/>
            </a:lvl8pPr>
            <a:lvl9pPr marL="1719072">
              <a:defRPr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05.05.11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274639"/>
            <a:ext cx="1524000" cy="5851525"/>
          </a:xfrm>
        </p:spPr>
        <p:txBody>
          <a:bodyPr vert="eaVert" anchor="t" anchorCtr="0"/>
          <a:lstStyle/>
          <a:p>
            <a:r>
              <a:rPr lang="de-CH" smtClean="0"/>
              <a:t>Mastertitelformat bearbeiten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16860"/>
            <a:ext cx="6019800" cy="561564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05.05.11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ußforme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05.05.11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‹Nr.›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Mastertitelformat bearbeiten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05.05.11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36694"/>
            <a:ext cx="6400800" cy="1362075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de-CH" smtClean="0"/>
              <a:t>Mastertitelformat bearbeiten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1" y="3609696"/>
            <a:ext cx="5181601" cy="1500187"/>
          </a:xfrm>
        </p:spPr>
        <p:txBody>
          <a:bodyPr anchor="t" anchorCtr="0"/>
          <a:lstStyle>
            <a:lvl1pPr marL="0" indent="0" algn="r">
              <a:spcBef>
                <a:spcPts val="300"/>
              </a:spcBef>
              <a:buNone/>
              <a:defRPr sz="18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9BC7E7-EA8E-4DA7-915E-CC098D9BADCB}" type="datetimeFigureOut">
              <a:rPr lang="en-US" smtClean="0"/>
              <a:t>05.05.11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39000" y="6356351"/>
            <a:ext cx="14462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F2F5E10-5301-4EE6-90D2-A6C4A3F62BED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292819" y="5804647"/>
            <a:ext cx="366987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Mastertitelformat bearbeiten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4753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tabLst/>
              <a:defRPr sz="1600"/>
            </a:lvl6pPr>
            <a:lvl7pPr marL="2173288" indent="-227013">
              <a:tabLst/>
              <a:defRPr sz="1600"/>
            </a:lvl7pPr>
            <a:lvl8pPr marL="2398713" indent="-227013">
              <a:tabLst/>
              <a:defRPr sz="1600"/>
            </a:lvl8pPr>
            <a:lvl9pPr marL="2625725" indent="-227013">
              <a:tabLst/>
              <a:defRPr sz="16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05.05.11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smtClean="0"/>
              <a:t>Mastertitelformat bearbeiten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" y="3160060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1579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1579" y="3160060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05.05.11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Inhalte, oben und u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Mastertitelformat bearbeiten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784475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05.05.11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62000" y="4497070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Mastertitelformat bearbeiten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05.05.11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Mastertitelformat bearbeiten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05.05.11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739775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739775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Mastertitelformat bearbeiten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05.05.11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4514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CH" dirty="0" smtClean="0"/>
              <a:t>Mastertitelformat bearbeiten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775" y="2770095"/>
            <a:ext cx="7662864" cy="3267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CH" dirty="0" smtClean="0"/>
              <a:t>Mastertextformat bearbeiten</a:t>
            </a:r>
          </a:p>
          <a:p>
            <a:pPr lvl="1"/>
            <a:r>
              <a:rPr lang="de-CH" dirty="0" smtClean="0"/>
              <a:t>Zweite Ebene</a:t>
            </a:r>
          </a:p>
          <a:p>
            <a:pPr lvl="2"/>
            <a:r>
              <a:rPr lang="de-CH" dirty="0" smtClean="0"/>
              <a:t>Dritte Ebene</a:t>
            </a:r>
          </a:p>
          <a:p>
            <a:pPr lvl="3"/>
            <a:r>
              <a:rPr lang="de-CH" dirty="0" smtClean="0"/>
              <a:t>Vierte Ebene</a:t>
            </a:r>
          </a:p>
          <a:p>
            <a:pPr lvl="4"/>
            <a:r>
              <a:rPr lang="de-CH" dirty="0" smtClean="0"/>
              <a:t>Fünfte Ebene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Verdana"/>
              </a:defRPr>
            </a:lvl1pPr>
          </a:lstStyle>
          <a:p>
            <a:r>
              <a:rPr lang="en-US" smtClean="0"/>
              <a:t>09.05.2011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89613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Verdana"/>
              </a:defRPr>
            </a:lvl1pPr>
          </a:lstStyle>
          <a:p>
            <a:r>
              <a:rPr lang="en-US" smtClean="0"/>
              <a:t>© 2011 SwissIX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1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Verdana"/>
              </a:defRPr>
            </a:lvl1pPr>
          </a:lstStyle>
          <a:p>
            <a:fld id="{9F2F5E10-5301-4EE6-90D2-A6C4A3F62BED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bg1"/>
          </a:solidFill>
          <a:latin typeface="Verdana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rgbClr val="FF0000"/>
        </a:buClr>
        <a:buSzPct val="90000"/>
        <a:buFont typeface="Wingdings" charset="2"/>
        <a:buChar char="§"/>
        <a:defRPr sz="2200" kern="1200">
          <a:solidFill>
            <a:schemeClr val="tx1">
              <a:lumMod val="65000"/>
              <a:lumOff val="35000"/>
            </a:schemeClr>
          </a:solidFill>
          <a:latin typeface="Verdana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rgbClr val="FF6600"/>
        </a:buClr>
        <a:buSzPct val="90000"/>
        <a:buFont typeface="Wingdings" charset="2"/>
        <a:buChar char="§"/>
        <a:defRPr sz="2000" kern="1200">
          <a:solidFill>
            <a:schemeClr val="tx1">
              <a:lumMod val="65000"/>
              <a:lumOff val="35000"/>
            </a:schemeClr>
          </a:solidFill>
          <a:latin typeface="Verdana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rgbClr val="FFFF00"/>
        </a:buClr>
        <a:buSzPct val="90000"/>
        <a:buFont typeface="Wingdings" charset="2"/>
        <a:buChar char="§"/>
        <a:defRPr sz="1800" kern="1200">
          <a:solidFill>
            <a:schemeClr val="tx1">
              <a:lumMod val="65000"/>
              <a:lumOff val="35000"/>
            </a:schemeClr>
          </a:solidFill>
          <a:latin typeface="Verdana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Verdana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Verdana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image" Target="../media/image8.png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image" Target="../media/image8.png"/><Relationship Id="rId5" Type="http://schemas.openxmlformats.org/officeDocument/2006/relationships/image" Target="../media/image10.png"/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image" Target="../media/image8.png"/><Relationship Id="rId5" Type="http://schemas.openxmlformats.org/officeDocument/2006/relationships/image" Target="../media/image10.png"/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11.emf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image" Target="../media/image8.png"/><Relationship Id="rId5" Type="http://schemas.openxmlformats.org/officeDocument/2006/relationships/image" Target="../media/image12.emf"/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Marco.huggenberger@swissix.ch" TargetMode="External"/><Relationship Id="rId4" Type="http://schemas.openxmlformats.org/officeDocument/2006/relationships/image" Target="../media/image8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err="1" smtClean="0">
                <a:latin typeface="Verdana"/>
                <a:cs typeface="Verdana"/>
              </a:rPr>
              <a:t>SwissIX</a:t>
            </a:r>
            <a:r>
              <a:rPr lang="de-DE" dirty="0" smtClean="0">
                <a:latin typeface="Verdana"/>
                <a:cs typeface="Verdana"/>
              </a:rPr>
              <a:t> Update #10</a:t>
            </a:r>
            <a:endParaRPr lang="de-DE" dirty="0">
              <a:latin typeface="Verdana"/>
              <a:cs typeface="Verdana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>
                <a:latin typeface="Verdana"/>
                <a:cs typeface="Verdana"/>
              </a:rPr>
              <a:t>SWINOG#22 – 9. Mai 2011</a:t>
            </a:r>
          </a:p>
          <a:p>
            <a:r>
              <a:rPr lang="de-DE" dirty="0" smtClean="0">
                <a:latin typeface="Verdana"/>
                <a:cs typeface="Verdana"/>
              </a:rPr>
              <a:t>Marco Huggenberger</a:t>
            </a:r>
            <a:endParaRPr lang="de-DE" dirty="0">
              <a:latin typeface="Verdana"/>
              <a:cs typeface="Verdana"/>
            </a:endParaRPr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6507" y="5810339"/>
            <a:ext cx="3741645" cy="1047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9106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963"/>
    </mc:Choice>
    <mc:Fallback>
      <p:transition xmlns:p14="http://schemas.microsoft.com/office/powerpoint/2010/main" spd="slow" advTm="3963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Update #10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err="1" smtClean="0"/>
              <a:t>Historic</a:t>
            </a:r>
            <a:r>
              <a:rPr lang="de-DE" dirty="0" smtClean="0"/>
              <a:t> </a:t>
            </a:r>
            <a:r>
              <a:rPr lang="de-DE" dirty="0" err="1" smtClean="0"/>
              <a:t>questions</a:t>
            </a:r>
            <a:endParaRPr lang="de-DE" dirty="0"/>
          </a:p>
          <a:p>
            <a:r>
              <a:rPr lang="de-DE" dirty="0"/>
              <a:t>Update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GM</a:t>
            </a:r>
          </a:p>
          <a:p>
            <a:r>
              <a:rPr lang="de-DE" dirty="0" err="1" smtClean="0"/>
              <a:t>Statistics</a:t>
            </a:r>
            <a:endParaRPr lang="de-DE" dirty="0" smtClean="0"/>
          </a:p>
          <a:p>
            <a:r>
              <a:rPr lang="de-DE" dirty="0" smtClean="0"/>
              <a:t>Outlook</a:t>
            </a:r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7851" y="6130471"/>
            <a:ext cx="2226868" cy="623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8239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613"/>
    </mc:Choice>
    <mc:Fallback>
      <p:transition xmlns:p14="http://schemas.microsoft.com/office/powerpoint/2010/main" spd="slow" advTm="21613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History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err="1" smtClean="0"/>
              <a:t>When</a:t>
            </a:r>
            <a:r>
              <a:rPr lang="de-DE" dirty="0" smtClean="0"/>
              <a:t> &amp; </a:t>
            </a:r>
            <a:r>
              <a:rPr lang="de-DE" dirty="0" err="1" smtClean="0"/>
              <a:t>where</a:t>
            </a:r>
            <a:r>
              <a:rPr lang="de-DE" dirty="0" smtClean="0"/>
              <a:t> was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idea</a:t>
            </a:r>
            <a:r>
              <a:rPr lang="de-DE" dirty="0" smtClean="0"/>
              <a:t> </a:t>
            </a:r>
            <a:r>
              <a:rPr lang="de-DE" dirty="0" err="1" smtClean="0"/>
              <a:t>about</a:t>
            </a:r>
            <a:r>
              <a:rPr lang="de-DE" dirty="0" smtClean="0"/>
              <a:t> </a:t>
            </a:r>
            <a:r>
              <a:rPr lang="de-DE" dirty="0" err="1" smtClean="0"/>
              <a:t>SwissIX</a:t>
            </a:r>
            <a:r>
              <a:rPr lang="de-DE" dirty="0" smtClean="0"/>
              <a:t> </a:t>
            </a:r>
            <a:r>
              <a:rPr lang="de-DE" dirty="0" err="1" smtClean="0"/>
              <a:t>presented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first</a:t>
            </a:r>
            <a:r>
              <a:rPr lang="de-DE" dirty="0" smtClean="0"/>
              <a:t> time?</a:t>
            </a:r>
            <a:endParaRPr lang="de-DE" dirty="0" smtClean="0"/>
          </a:p>
          <a:p>
            <a:r>
              <a:rPr lang="de-DE" dirty="0" err="1" smtClean="0"/>
              <a:t>Why</a:t>
            </a:r>
            <a:r>
              <a:rPr lang="de-DE" dirty="0" smtClean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present</a:t>
            </a:r>
            <a:r>
              <a:rPr lang="de-DE" dirty="0"/>
              <a:t> </a:t>
            </a:r>
            <a:r>
              <a:rPr lang="de-DE" dirty="0" err="1"/>
              <a:t>our</a:t>
            </a:r>
            <a:r>
              <a:rPr lang="de-DE" dirty="0"/>
              <a:t> </a:t>
            </a:r>
            <a:r>
              <a:rPr lang="de-DE" dirty="0" err="1"/>
              <a:t>updates</a:t>
            </a:r>
            <a:r>
              <a:rPr lang="de-DE" dirty="0"/>
              <a:t> </a:t>
            </a:r>
            <a:r>
              <a:rPr lang="de-DE" dirty="0" err="1" smtClean="0"/>
              <a:t>here</a:t>
            </a:r>
            <a:r>
              <a:rPr lang="de-DE" dirty="0" smtClean="0"/>
              <a:t> </a:t>
            </a:r>
            <a:r>
              <a:rPr lang="de-DE" dirty="0" err="1" smtClean="0"/>
              <a:t>at</a:t>
            </a:r>
            <a:r>
              <a:rPr lang="de-DE" dirty="0" smtClean="0"/>
              <a:t> </a:t>
            </a:r>
            <a:r>
              <a:rPr lang="de-DE" dirty="0" err="1" smtClean="0"/>
              <a:t>SwiNOG</a:t>
            </a:r>
            <a:r>
              <a:rPr lang="de-DE" dirty="0" smtClean="0"/>
              <a:t>?</a:t>
            </a:r>
          </a:p>
          <a:p>
            <a:r>
              <a:rPr lang="de-DE" dirty="0" err="1" smtClean="0"/>
              <a:t>What</a:t>
            </a:r>
            <a:r>
              <a:rPr lang="de-DE" dirty="0" smtClean="0"/>
              <a:t> </a:t>
            </a:r>
            <a:r>
              <a:rPr lang="de-DE" dirty="0" err="1" smtClean="0"/>
              <a:t>does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SwissIX</a:t>
            </a:r>
            <a:r>
              <a:rPr lang="de-DE" dirty="0" smtClean="0"/>
              <a:t> Update #10 </a:t>
            </a:r>
            <a:r>
              <a:rPr lang="de-DE" dirty="0" err="1" smtClean="0"/>
              <a:t>really</a:t>
            </a:r>
            <a:r>
              <a:rPr lang="de-DE" dirty="0" smtClean="0"/>
              <a:t> </a:t>
            </a:r>
            <a:r>
              <a:rPr lang="de-DE" dirty="0" err="1" smtClean="0"/>
              <a:t>means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us</a:t>
            </a:r>
            <a:r>
              <a:rPr lang="de-DE" dirty="0" smtClean="0"/>
              <a:t>?</a:t>
            </a:r>
            <a:endParaRPr lang="de-DE" dirty="0" smtClean="0"/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7851" y="6130471"/>
            <a:ext cx="2226868" cy="623523"/>
          </a:xfrm>
          <a:prstGeom prst="rect">
            <a:avLst/>
          </a:prstGeom>
        </p:spPr>
      </p:pic>
      <p:pic>
        <p:nvPicPr>
          <p:cNvPr id="7" name="Bild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9775" y="345142"/>
            <a:ext cx="1362536" cy="1294409"/>
          </a:xfrm>
          <a:prstGeom prst="rect">
            <a:avLst/>
          </a:prstGeom>
        </p:spPr>
      </p:pic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63984" y="6589371"/>
            <a:ext cx="8228013" cy="365125"/>
          </a:xfrm>
        </p:spPr>
        <p:txBody>
          <a:bodyPr/>
          <a:lstStyle/>
          <a:p>
            <a:pPr algn="l"/>
            <a:r>
              <a:rPr lang="en-US" sz="800" dirty="0" smtClean="0"/>
              <a:t>Image source</a:t>
            </a:r>
            <a:r>
              <a:rPr lang="en-US" sz="800" dirty="0"/>
              <a:t>: http://</a:t>
            </a:r>
            <a:r>
              <a:rPr lang="en-US" sz="800" dirty="0" err="1"/>
              <a:t>www.stupidedia.org</a:t>
            </a:r>
            <a:r>
              <a:rPr lang="en-US" sz="800" dirty="0"/>
              <a:t>/</a:t>
            </a:r>
            <a:r>
              <a:rPr lang="en-US" sz="800" dirty="0" err="1"/>
              <a:t>stupi</a:t>
            </a:r>
            <a:r>
              <a:rPr lang="en-US" sz="800" dirty="0"/>
              <a:t>/Datei:Verschw%C3%B6rung_Blut.png</a:t>
            </a:r>
            <a:endParaRPr lang="de-DE" sz="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71632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1914"/>
    </mc:Choice>
    <mc:Fallback>
      <p:transition xmlns:p14="http://schemas.microsoft.com/office/powerpoint/2010/main" spd="slow" advTm="111914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Update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GM</a:t>
            </a:r>
            <a:endParaRPr lang="de-DE" dirty="0"/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7851" y="6130471"/>
            <a:ext cx="2226868" cy="623523"/>
          </a:xfrm>
          <a:prstGeom prst="rect">
            <a:avLst/>
          </a:prstGeom>
        </p:spPr>
      </p:pic>
      <p:sp>
        <p:nvSpPr>
          <p:cNvPr id="8" name="Inhaltsplatzhalt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New „</a:t>
            </a:r>
            <a:r>
              <a:rPr lang="de-DE" dirty="0" err="1" smtClean="0"/>
              <a:t>Articles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association</a:t>
            </a:r>
            <a:r>
              <a:rPr lang="de-DE" dirty="0" smtClean="0"/>
              <a:t>“</a:t>
            </a:r>
          </a:p>
          <a:p>
            <a:r>
              <a:rPr lang="de-DE" dirty="0" smtClean="0"/>
              <a:t>The </a:t>
            </a:r>
            <a:r>
              <a:rPr lang="de-DE" dirty="0" err="1" smtClean="0"/>
              <a:t>board</a:t>
            </a:r>
            <a:r>
              <a:rPr lang="de-DE" dirty="0" smtClean="0"/>
              <a:t> </a:t>
            </a:r>
            <a:r>
              <a:rPr lang="de-DE" dirty="0" err="1" smtClean="0"/>
              <a:t>has</a:t>
            </a:r>
            <a:r>
              <a:rPr lang="de-DE" dirty="0" smtClean="0"/>
              <a:t> </a:t>
            </a:r>
            <a:r>
              <a:rPr lang="de-DE" dirty="0" err="1" smtClean="0"/>
              <a:t>now</a:t>
            </a:r>
            <a:r>
              <a:rPr lang="de-DE" dirty="0" smtClean="0"/>
              <a:t> </a:t>
            </a:r>
            <a:r>
              <a:rPr lang="de-DE" dirty="0" smtClean="0"/>
              <a:t>a </a:t>
            </a:r>
            <a:r>
              <a:rPr lang="de-DE" dirty="0" smtClean="0"/>
              <a:t>2 </a:t>
            </a:r>
            <a:r>
              <a:rPr lang="de-DE" dirty="0" err="1" smtClean="0"/>
              <a:t>years</a:t>
            </a:r>
            <a:r>
              <a:rPr lang="de-DE" dirty="0" smtClean="0"/>
              <a:t> </a:t>
            </a:r>
            <a:r>
              <a:rPr lang="de-DE" dirty="0" err="1" smtClean="0"/>
              <a:t>mandate</a:t>
            </a:r>
            <a:endParaRPr lang="de-DE" dirty="0" smtClean="0"/>
          </a:p>
          <a:p>
            <a:r>
              <a:rPr lang="de-DE" dirty="0" smtClean="0"/>
              <a:t>The </a:t>
            </a:r>
            <a:r>
              <a:rPr lang="de-DE" dirty="0" err="1" smtClean="0"/>
              <a:t>yearly</a:t>
            </a:r>
            <a:r>
              <a:rPr lang="de-DE" dirty="0" smtClean="0"/>
              <a:t> </a:t>
            </a:r>
            <a:r>
              <a:rPr lang="de-DE" dirty="0" err="1" smtClean="0"/>
              <a:t>fee</a:t>
            </a:r>
            <a:r>
              <a:rPr lang="de-DE" dirty="0" smtClean="0"/>
              <a:t> </a:t>
            </a:r>
            <a:r>
              <a:rPr lang="de-DE" dirty="0" err="1" smtClean="0"/>
              <a:t>applies</a:t>
            </a:r>
            <a:r>
              <a:rPr lang="de-DE" dirty="0" smtClean="0"/>
              <a:t> </a:t>
            </a:r>
            <a:r>
              <a:rPr lang="de-DE" dirty="0" err="1" smtClean="0"/>
              <a:t>now</a:t>
            </a:r>
            <a:r>
              <a:rPr lang="de-DE" dirty="0" smtClean="0"/>
              <a:t> also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participants</a:t>
            </a:r>
            <a:r>
              <a:rPr lang="de-DE" dirty="0" smtClean="0"/>
              <a:t>, </a:t>
            </a:r>
            <a:r>
              <a:rPr lang="de-DE" dirty="0" err="1" smtClean="0"/>
              <a:t>which</a:t>
            </a:r>
            <a:r>
              <a:rPr lang="de-DE" dirty="0"/>
              <a:t> </a:t>
            </a:r>
            <a:r>
              <a:rPr lang="de-DE" dirty="0" err="1" smtClean="0"/>
              <a:t>made</a:t>
            </a:r>
            <a:r>
              <a:rPr lang="de-DE" dirty="0" smtClean="0"/>
              <a:t> </a:t>
            </a:r>
            <a:r>
              <a:rPr lang="de-DE" dirty="0" err="1" smtClean="0"/>
              <a:t>them</a:t>
            </a:r>
            <a:r>
              <a:rPr lang="de-DE" dirty="0" smtClean="0"/>
              <a:t> </a:t>
            </a:r>
            <a:r>
              <a:rPr lang="de-DE" dirty="0" err="1" smtClean="0"/>
              <a:t>almost</a:t>
            </a:r>
            <a:r>
              <a:rPr lang="de-DE" dirty="0" smtClean="0"/>
              <a:t> </a:t>
            </a:r>
            <a:r>
              <a:rPr lang="de-DE" dirty="0" err="1" smtClean="0"/>
              <a:t>equal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members</a:t>
            </a:r>
            <a:endParaRPr lang="de-DE" dirty="0"/>
          </a:p>
          <a:p>
            <a:r>
              <a:rPr lang="de-DE" dirty="0" err="1" smtClean="0"/>
              <a:t>SwissIX</a:t>
            </a:r>
            <a:r>
              <a:rPr lang="de-DE" dirty="0" smtClean="0"/>
              <a:t> Annual Report:</a:t>
            </a:r>
            <a:br>
              <a:rPr lang="de-DE" dirty="0" smtClean="0"/>
            </a:br>
            <a:r>
              <a:rPr lang="de-DE" dirty="0" smtClean="0"/>
              <a:t>http://</a:t>
            </a:r>
            <a:r>
              <a:rPr lang="de-DE" dirty="0" err="1" smtClean="0"/>
              <a:t>www.swissix.ch</a:t>
            </a:r>
            <a:r>
              <a:rPr lang="de-DE" dirty="0" smtClean="0"/>
              <a:t>/</a:t>
            </a:r>
            <a:r>
              <a:rPr lang="de-DE" dirty="0" err="1" smtClean="0"/>
              <a:t>public</a:t>
            </a:r>
            <a:r>
              <a:rPr lang="de-DE" dirty="0" smtClean="0"/>
              <a:t>/2010/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54579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7751"/>
    </mc:Choice>
    <mc:Fallback>
      <p:transition xmlns:p14="http://schemas.microsoft.com/office/powerpoint/2010/main" spd="slow" advTm="67751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Participants</a:t>
            </a:r>
            <a:r>
              <a:rPr lang="de-DE" dirty="0" smtClean="0"/>
              <a:t>: +20 </a:t>
            </a:r>
            <a:r>
              <a:rPr lang="de-DE" dirty="0" err="1" smtClean="0"/>
              <a:t>within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last 12 </a:t>
            </a:r>
            <a:r>
              <a:rPr lang="de-DE" dirty="0" err="1" smtClean="0"/>
              <a:t>months</a:t>
            </a:r>
            <a:endParaRPr lang="de-DE" dirty="0" smtClean="0"/>
          </a:p>
          <a:p>
            <a:r>
              <a:rPr lang="de-DE" dirty="0" smtClean="0"/>
              <a:t>Ports: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FastE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10GigE</a:t>
            </a:r>
          </a:p>
          <a:p>
            <a:r>
              <a:rPr lang="de-DE" dirty="0" err="1" smtClean="0"/>
              <a:t>Available</a:t>
            </a:r>
            <a:r>
              <a:rPr lang="de-DE" dirty="0" smtClean="0"/>
              <a:t> </a:t>
            </a:r>
            <a:r>
              <a:rPr lang="de-DE" dirty="0" err="1" smtClean="0"/>
              <a:t>maximum</a:t>
            </a:r>
            <a:r>
              <a:rPr lang="de-DE" dirty="0" smtClean="0"/>
              <a:t> </a:t>
            </a:r>
            <a:r>
              <a:rPr lang="de-DE" dirty="0" err="1" smtClean="0"/>
              <a:t>capacity</a:t>
            </a:r>
            <a:r>
              <a:rPr lang="de-DE" dirty="0" smtClean="0"/>
              <a:t> </a:t>
            </a:r>
            <a:r>
              <a:rPr lang="de-DE" dirty="0" smtClean="0"/>
              <a:t>+200 </a:t>
            </a:r>
            <a:r>
              <a:rPr lang="de-DE" dirty="0" err="1" smtClean="0"/>
              <a:t>Gbps</a:t>
            </a:r>
            <a:endParaRPr lang="de-DE" dirty="0" smtClean="0"/>
          </a:p>
          <a:p>
            <a:r>
              <a:rPr lang="de-DE" dirty="0" smtClean="0"/>
              <a:t>A </a:t>
            </a:r>
            <a:r>
              <a:rPr lang="de-DE" dirty="0" err="1" smtClean="0"/>
              <a:t>maximum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smtClean="0"/>
              <a:t>25 </a:t>
            </a:r>
            <a:r>
              <a:rPr lang="de-DE" dirty="0" err="1" smtClean="0"/>
              <a:t>Gbps</a:t>
            </a:r>
            <a:r>
              <a:rPr lang="de-DE" dirty="0" smtClean="0"/>
              <a:t> Peak Traffic (May 2011) </a:t>
            </a:r>
            <a:endParaRPr lang="de-DE" dirty="0"/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7851" y="6153773"/>
            <a:ext cx="2226868" cy="623523"/>
          </a:xfrm>
          <a:prstGeom prst="rect">
            <a:avLst/>
          </a:prstGeom>
        </p:spPr>
      </p:pic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63984" y="6589371"/>
            <a:ext cx="8228013" cy="365125"/>
          </a:xfrm>
        </p:spPr>
        <p:txBody>
          <a:bodyPr/>
          <a:lstStyle/>
          <a:p>
            <a:r>
              <a:rPr lang="en-US" sz="800" dirty="0" smtClean="0"/>
              <a:t>Image source: </a:t>
            </a:r>
            <a:r>
              <a:rPr lang="de-DE" sz="800" dirty="0"/>
              <a:t>http://</a:t>
            </a:r>
            <a:r>
              <a:rPr lang="de-DE" sz="800" dirty="0" err="1"/>
              <a:t>de.wikipedia.org</a:t>
            </a:r>
            <a:r>
              <a:rPr lang="de-DE" sz="800" dirty="0"/>
              <a:t>/</a:t>
            </a:r>
            <a:r>
              <a:rPr lang="de-DE" sz="800" dirty="0" err="1"/>
              <a:t>w</a:t>
            </a:r>
            <a:r>
              <a:rPr lang="de-DE" sz="800" dirty="0"/>
              <a:t>/</a:t>
            </a:r>
            <a:r>
              <a:rPr lang="de-DE" sz="800" dirty="0" err="1"/>
              <a:t>index.php?title</a:t>
            </a:r>
            <a:r>
              <a:rPr lang="de-DE" sz="800" dirty="0"/>
              <a:t>=</a:t>
            </a:r>
            <a:r>
              <a:rPr lang="de-DE" sz="800" dirty="0" err="1"/>
              <a:t>Datei:Fisher_iris_versicolor_sepalwidth.svg&amp;filetimestamp</a:t>
            </a:r>
            <a:r>
              <a:rPr lang="de-DE" sz="800" dirty="0"/>
              <a:t>=20110430032450</a:t>
            </a:r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669477" y="774132"/>
            <a:ext cx="8229600" cy="1143000"/>
          </a:xfrm>
        </p:spPr>
        <p:txBody>
          <a:bodyPr/>
          <a:lstStyle/>
          <a:p>
            <a:r>
              <a:rPr lang="de-DE" dirty="0" smtClean="0"/>
              <a:t>Facts &amp; </a:t>
            </a:r>
            <a:r>
              <a:rPr lang="de-DE" dirty="0" err="1" smtClean="0"/>
              <a:t>Figures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.</a:t>
            </a:r>
            <a:endParaRPr lang="de-DE" dirty="0"/>
          </a:p>
        </p:txBody>
      </p:sp>
      <p:grpSp>
        <p:nvGrpSpPr>
          <p:cNvPr id="11" name="Gruppierung 10"/>
          <p:cNvGrpSpPr/>
          <p:nvPr/>
        </p:nvGrpSpPr>
        <p:grpSpPr>
          <a:xfrm>
            <a:off x="573006" y="567939"/>
            <a:ext cx="1804527" cy="769385"/>
            <a:chOff x="7339473" y="540366"/>
            <a:chExt cx="1804527" cy="769385"/>
          </a:xfrm>
        </p:grpSpPr>
        <p:sp>
          <p:nvSpPr>
            <p:cNvPr id="12" name="Rechteck 11"/>
            <p:cNvSpPr/>
            <p:nvPr/>
          </p:nvSpPr>
          <p:spPr>
            <a:xfrm>
              <a:off x="7339473" y="540366"/>
              <a:ext cx="1804527" cy="76938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3" name="Inhaltsplatzhalter 5"/>
            <p:cNvPicPr>
              <a:picLocks noChangeAspect="1"/>
            </p:cNvPicPr>
            <p:nvPr/>
          </p:nvPicPr>
          <p:blipFill>
            <a:blip r:embed="rId5"/>
            <a:srcRect t="19105" b="19105"/>
            <a:stretch>
              <a:fillRect/>
            </a:stretch>
          </p:blipFill>
          <p:spPr>
            <a:xfrm>
              <a:off x="7339473" y="540366"/>
              <a:ext cx="1804527" cy="769385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7867765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733"/>
    </mc:Choice>
    <mc:Fallback>
      <p:transition xmlns:p14="http://schemas.microsoft.com/office/powerpoint/2010/main" spd="slow" advTm="60733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69477" y="774132"/>
            <a:ext cx="8229600" cy="1143000"/>
          </a:xfrm>
        </p:spPr>
        <p:txBody>
          <a:bodyPr/>
          <a:lstStyle/>
          <a:p>
            <a:r>
              <a:rPr lang="de-DE" dirty="0" smtClean="0"/>
              <a:t>Facts &amp; </a:t>
            </a:r>
            <a:r>
              <a:rPr lang="de-DE" dirty="0" err="1" smtClean="0"/>
              <a:t>Figures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..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Locations: 8 Sites</a:t>
            </a:r>
          </a:p>
          <a:p>
            <a:r>
              <a:rPr lang="de-DE" dirty="0" smtClean="0"/>
              <a:t>Hardware: </a:t>
            </a:r>
            <a:r>
              <a:rPr lang="de-DE" dirty="0" err="1" smtClean="0"/>
              <a:t>Brocade</a:t>
            </a:r>
            <a:r>
              <a:rPr lang="de-DE" dirty="0" smtClean="0"/>
              <a:t> </a:t>
            </a:r>
            <a:r>
              <a:rPr lang="de-DE" dirty="0" err="1" smtClean="0"/>
              <a:t>only</a:t>
            </a:r>
            <a:endParaRPr lang="de-DE" dirty="0" smtClean="0"/>
          </a:p>
          <a:p>
            <a:r>
              <a:rPr lang="de-DE" dirty="0" smtClean="0"/>
              <a:t>Routing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SwissIX</a:t>
            </a:r>
            <a:r>
              <a:rPr lang="de-DE" dirty="0" smtClean="0"/>
              <a:t> </a:t>
            </a:r>
            <a:r>
              <a:rPr lang="de-DE" dirty="0" err="1" smtClean="0"/>
              <a:t>RouteServers</a:t>
            </a:r>
            <a:endParaRPr lang="de-DE" dirty="0" smtClean="0"/>
          </a:p>
          <a:p>
            <a:r>
              <a:rPr lang="de-DE" dirty="0" smtClean="0"/>
              <a:t>Interconnection: </a:t>
            </a:r>
            <a:r>
              <a:rPr lang="de-DE" dirty="0" err="1" smtClean="0"/>
              <a:t>Upgraded</a:t>
            </a:r>
            <a:r>
              <a:rPr lang="de-DE" dirty="0" smtClean="0"/>
              <a:t> </a:t>
            </a:r>
            <a:r>
              <a:rPr lang="de-DE" dirty="0" err="1" smtClean="0"/>
              <a:t>capacity</a:t>
            </a:r>
            <a:endParaRPr lang="de-DE" dirty="0"/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7851" y="6130471"/>
            <a:ext cx="2226868" cy="623523"/>
          </a:xfrm>
          <a:prstGeom prst="rect">
            <a:avLst/>
          </a:prstGeom>
        </p:spPr>
      </p:pic>
      <p:grpSp>
        <p:nvGrpSpPr>
          <p:cNvPr id="6" name="Gruppierung 5"/>
          <p:cNvGrpSpPr/>
          <p:nvPr/>
        </p:nvGrpSpPr>
        <p:grpSpPr>
          <a:xfrm>
            <a:off x="573006" y="567939"/>
            <a:ext cx="1804527" cy="769385"/>
            <a:chOff x="7339473" y="540366"/>
            <a:chExt cx="1804527" cy="769385"/>
          </a:xfrm>
        </p:grpSpPr>
        <p:sp>
          <p:nvSpPr>
            <p:cNvPr id="4" name="Rechteck 3"/>
            <p:cNvSpPr/>
            <p:nvPr/>
          </p:nvSpPr>
          <p:spPr>
            <a:xfrm>
              <a:off x="7339473" y="540366"/>
              <a:ext cx="1804527" cy="76938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7" name="Inhaltsplatzhalter 5"/>
            <p:cNvPicPr>
              <a:picLocks noChangeAspect="1"/>
            </p:cNvPicPr>
            <p:nvPr/>
          </p:nvPicPr>
          <p:blipFill>
            <a:blip r:embed="rId5"/>
            <a:srcRect t="19105" b="19105"/>
            <a:stretch>
              <a:fillRect/>
            </a:stretch>
          </p:blipFill>
          <p:spPr>
            <a:xfrm>
              <a:off x="7339473" y="540366"/>
              <a:ext cx="1804527" cy="769385"/>
            </a:xfrm>
            <a:prstGeom prst="rect">
              <a:avLst/>
            </a:prstGeom>
          </p:spPr>
        </p:pic>
      </p:grp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63984" y="6589371"/>
            <a:ext cx="8228013" cy="365125"/>
          </a:xfrm>
        </p:spPr>
        <p:txBody>
          <a:bodyPr/>
          <a:lstStyle/>
          <a:p>
            <a:r>
              <a:rPr lang="en-US" sz="800" dirty="0" smtClean="0"/>
              <a:t>Image source: </a:t>
            </a:r>
            <a:r>
              <a:rPr lang="de-DE" sz="800" dirty="0"/>
              <a:t>http://</a:t>
            </a:r>
            <a:r>
              <a:rPr lang="de-DE" sz="800" dirty="0" err="1"/>
              <a:t>de.wikipedia.org</a:t>
            </a:r>
            <a:r>
              <a:rPr lang="de-DE" sz="800" dirty="0"/>
              <a:t>/</a:t>
            </a:r>
            <a:r>
              <a:rPr lang="de-DE" sz="800" dirty="0" err="1"/>
              <a:t>w</a:t>
            </a:r>
            <a:r>
              <a:rPr lang="de-DE" sz="800" dirty="0"/>
              <a:t>/</a:t>
            </a:r>
            <a:r>
              <a:rPr lang="de-DE" sz="800" dirty="0" err="1"/>
              <a:t>index.php?title</a:t>
            </a:r>
            <a:r>
              <a:rPr lang="de-DE" sz="800" dirty="0"/>
              <a:t>=</a:t>
            </a:r>
            <a:r>
              <a:rPr lang="de-DE" sz="800" dirty="0" err="1"/>
              <a:t>Datei:Fisher_iris_versicolor_sepalwidth.svg&amp;filetimestamp</a:t>
            </a:r>
            <a:r>
              <a:rPr lang="de-DE" sz="800" dirty="0"/>
              <a:t>=20110430032450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078135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1103"/>
    </mc:Choice>
    <mc:Fallback>
      <p:transition xmlns:p14="http://schemas.microsoft.com/office/powerpoint/2010/main" spd="slow" advTm="111103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7851" y="6130471"/>
            <a:ext cx="2226868" cy="623523"/>
          </a:xfrm>
          <a:prstGeom prst="rect">
            <a:avLst/>
          </a:prstGeom>
        </p:spPr>
      </p:pic>
      <p:sp>
        <p:nvSpPr>
          <p:cNvPr id="7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63984" y="6589371"/>
            <a:ext cx="8228013" cy="365125"/>
          </a:xfrm>
        </p:spPr>
        <p:txBody>
          <a:bodyPr/>
          <a:lstStyle/>
          <a:p>
            <a:r>
              <a:rPr lang="en-US" sz="800" dirty="0" smtClean="0"/>
              <a:t>Image source: </a:t>
            </a:r>
            <a:r>
              <a:rPr lang="de-DE" sz="800" dirty="0"/>
              <a:t>http://</a:t>
            </a:r>
            <a:r>
              <a:rPr lang="de-DE" sz="800" dirty="0" err="1"/>
              <a:t>de.wikipedia.org</a:t>
            </a:r>
            <a:r>
              <a:rPr lang="de-DE" sz="800" dirty="0"/>
              <a:t>/</a:t>
            </a:r>
            <a:r>
              <a:rPr lang="de-DE" sz="800" dirty="0" err="1"/>
              <a:t>w</a:t>
            </a:r>
            <a:r>
              <a:rPr lang="de-DE" sz="800" dirty="0"/>
              <a:t>/</a:t>
            </a:r>
            <a:r>
              <a:rPr lang="de-DE" sz="800" dirty="0" err="1"/>
              <a:t>index.php?title</a:t>
            </a:r>
            <a:r>
              <a:rPr lang="de-DE" sz="800" dirty="0"/>
              <a:t>=</a:t>
            </a:r>
            <a:r>
              <a:rPr lang="de-DE" sz="800" dirty="0" err="1"/>
              <a:t>Datei:Fisher_iris_versicolor_sepalwidth.svg&amp;filetimestamp</a:t>
            </a:r>
            <a:r>
              <a:rPr lang="de-DE" sz="800" dirty="0"/>
              <a:t>=20110430032450</a:t>
            </a:r>
          </a:p>
        </p:txBody>
      </p:sp>
      <p:pic>
        <p:nvPicPr>
          <p:cNvPr id="9" name="Bild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973" y="2560966"/>
            <a:ext cx="7583609" cy="3569504"/>
          </a:xfrm>
          <a:prstGeom prst="rect">
            <a:avLst/>
          </a:prstGeom>
        </p:spPr>
      </p:pic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669477" y="774132"/>
            <a:ext cx="8229600" cy="1143000"/>
          </a:xfrm>
        </p:spPr>
        <p:txBody>
          <a:bodyPr/>
          <a:lstStyle/>
          <a:p>
            <a:r>
              <a:rPr lang="de-DE" dirty="0" smtClean="0"/>
              <a:t>Facts &amp; </a:t>
            </a:r>
            <a:r>
              <a:rPr lang="de-DE" dirty="0" err="1" smtClean="0"/>
              <a:t>Figures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...</a:t>
            </a:r>
            <a:endParaRPr lang="de-DE" dirty="0"/>
          </a:p>
        </p:txBody>
      </p:sp>
      <p:grpSp>
        <p:nvGrpSpPr>
          <p:cNvPr id="11" name="Gruppierung 10"/>
          <p:cNvGrpSpPr/>
          <p:nvPr/>
        </p:nvGrpSpPr>
        <p:grpSpPr>
          <a:xfrm>
            <a:off x="573006" y="567939"/>
            <a:ext cx="1804527" cy="769385"/>
            <a:chOff x="7339473" y="540366"/>
            <a:chExt cx="1804527" cy="769385"/>
          </a:xfrm>
        </p:grpSpPr>
        <p:sp>
          <p:nvSpPr>
            <p:cNvPr id="12" name="Rechteck 11"/>
            <p:cNvSpPr/>
            <p:nvPr/>
          </p:nvSpPr>
          <p:spPr>
            <a:xfrm>
              <a:off x="7339473" y="540366"/>
              <a:ext cx="1804527" cy="76938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3" name="Inhaltsplatzhalter 5"/>
            <p:cNvPicPr>
              <a:picLocks noChangeAspect="1"/>
            </p:cNvPicPr>
            <p:nvPr/>
          </p:nvPicPr>
          <p:blipFill>
            <a:blip r:embed="rId5"/>
            <a:srcRect t="19105" b="19105"/>
            <a:stretch>
              <a:fillRect/>
            </a:stretch>
          </p:blipFill>
          <p:spPr>
            <a:xfrm>
              <a:off x="7339473" y="540366"/>
              <a:ext cx="1804527" cy="76938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62717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200"/>
    </mc:Choice>
    <mc:Fallback>
      <p:transition xmlns:p14="http://schemas.microsoft.com/office/powerpoint/2010/main" spd="slow" advTm="182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Outlook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Growth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/>
              <a:t>c</a:t>
            </a:r>
            <a:r>
              <a:rPr lang="de-DE" dirty="0" err="1" smtClean="0"/>
              <a:t>ontinuity</a:t>
            </a:r>
            <a:r>
              <a:rPr lang="de-DE" dirty="0" smtClean="0"/>
              <a:t> in </a:t>
            </a:r>
            <a:r>
              <a:rPr lang="de-DE" dirty="0" err="1" smtClean="0"/>
              <a:t>operations</a:t>
            </a:r>
            <a:endParaRPr lang="de-DE" dirty="0" smtClean="0"/>
          </a:p>
          <a:p>
            <a:r>
              <a:rPr lang="de-DE" dirty="0" err="1" smtClean="0"/>
              <a:t>Continue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develope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/>
              <a:t> </a:t>
            </a:r>
            <a:r>
              <a:rPr lang="de-DE" dirty="0" err="1" smtClean="0"/>
              <a:t>Association</a:t>
            </a:r>
            <a:endParaRPr lang="de-DE" dirty="0" smtClean="0"/>
          </a:p>
          <a:p>
            <a:r>
              <a:rPr lang="de-DE" dirty="0" err="1" smtClean="0"/>
              <a:t>Negotiate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maintain</a:t>
            </a:r>
            <a:r>
              <a:rPr lang="de-DE" dirty="0" smtClean="0"/>
              <a:t> </a:t>
            </a:r>
            <a:r>
              <a:rPr lang="de-DE" dirty="0" err="1" smtClean="0"/>
              <a:t>contracts</a:t>
            </a:r>
            <a:endParaRPr lang="de-DE" dirty="0"/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7851" y="6130471"/>
            <a:ext cx="2226868" cy="623523"/>
          </a:xfrm>
          <a:prstGeom prst="rect">
            <a:avLst/>
          </a:prstGeom>
        </p:spPr>
      </p:pic>
      <p:pic>
        <p:nvPicPr>
          <p:cNvPr id="5" name="Bild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7247" y="208805"/>
            <a:ext cx="1228643" cy="1563726"/>
          </a:xfrm>
          <a:prstGeom prst="rect">
            <a:avLst/>
          </a:prstGeom>
        </p:spPr>
      </p:pic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63984" y="6589371"/>
            <a:ext cx="8228013" cy="365125"/>
          </a:xfrm>
        </p:spPr>
        <p:txBody>
          <a:bodyPr/>
          <a:lstStyle/>
          <a:p>
            <a:r>
              <a:rPr lang="en-US" sz="800" dirty="0" smtClean="0"/>
              <a:t>Image source: http://</a:t>
            </a:r>
            <a:r>
              <a:rPr lang="en-US" sz="800" dirty="0" err="1" smtClean="0"/>
              <a:t>de.wikipedia.org</a:t>
            </a:r>
            <a:r>
              <a:rPr lang="en-US" sz="800" dirty="0" smtClean="0"/>
              <a:t>/w/</a:t>
            </a:r>
            <a:r>
              <a:rPr lang="en-US" sz="800" dirty="0" err="1" smtClean="0"/>
              <a:t>index.php?title</a:t>
            </a:r>
            <a:r>
              <a:rPr lang="en-US" sz="800" dirty="0" smtClean="0"/>
              <a:t>=Datei:Caspar_David_Friedrich_032.jpg&amp;filetimestamp=20080314145432</a:t>
            </a:r>
            <a:endParaRPr lang="en-US" sz="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831653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9166"/>
    </mc:Choice>
    <mc:Fallback>
      <p:transition xmlns:p14="http://schemas.microsoft.com/office/powerpoint/2010/main" spd="slow" advTm="29166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Feedback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>
                <a:latin typeface="Verdana"/>
                <a:cs typeface="Verdana"/>
              </a:rPr>
              <a:t>Contact</a:t>
            </a:r>
            <a:r>
              <a:rPr lang="de-DE" dirty="0" smtClean="0">
                <a:latin typeface="Verdana"/>
                <a:cs typeface="Verdana"/>
              </a:rPr>
              <a:t>: </a:t>
            </a:r>
            <a:r>
              <a:rPr lang="de-DE" dirty="0" smtClean="0">
                <a:latin typeface="Verdana"/>
                <a:cs typeface="Verdana"/>
                <a:hlinkClick r:id="rId3"/>
              </a:rPr>
              <a:t>marco.huggenberger@swissix.ch</a:t>
            </a:r>
            <a:r>
              <a:rPr lang="de-DE" dirty="0" smtClean="0">
                <a:latin typeface="Verdana"/>
                <a:cs typeface="Verdana"/>
              </a:rPr>
              <a:t> </a:t>
            </a:r>
            <a:endParaRPr lang="de-DE" dirty="0" smtClean="0">
              <a:latin typeface="Verdana"/>
              <a:cs typeface="Verdana"/>
            </a:endParaRPr>
          </a:p>
          <a:p>
            <a:r>
              <a:rPr lang="de-DE" dirty="0" err="1">
                <a:cs typeface="Verdana"/>
              </a:rPr>
              <a:t>Thank</a:t>
            </a:r>
            <a:r>
              <a:rPr lang="de-DE" dirty="0">
                <a:cs typeface="Verdana"/>
              </a:rPr>
              <a:t> </a:t>
            </a:r>
            <a:r>
              <a:rPr lang="de-DE" dirty="0" err="1">
                <a:cs typeface="Verdana"/>
              </a:rPr>
              <a:t>you</a:t>
            </a:r>
            <a:r>
              <a:rPr lang="de-DE" dirty="0">
                <a:cs typeface="Verdana"/>
              </a:rPr>
              <a:t> </a:t>
            </a:r>
            <a:r>
              <a:rPr lang="de-DE" dirty="0" err="1">
                <a:cs typeface="Verdana"/>
              </a:rPr>
              <a:t>for</a:t>
            </a:r>
            <a:r>
              <a:rPr lang="de-DE" dirty="0">
                <a:cs typeface="Verdana"/>
              </a:rPr>
              <a:t> </a:t>
            </a:r>
            <a:r>
              <a:rPr lang="de-DE" dirty="0" err="1">
                <a:cs typeface="Verdana"/>
              </a:rPr>
              <a:t>your</a:t>
            </a:r>
            <a:r>
              <a:rPr lang="de-DE" dirty="0">
                <a:cs typeface="Verdana"/>
              </a:rPr>
              <a:t> </a:t>
            </a:r>
            <a:r>
              <a:rPr lang="de-DE" dirty="0" err="1">
                <a:cs typeface="Verdana"/>
              </a:rPr>
              <a:t>attention</a:t>
            </a:r>
            <a:r>
              <a:rPr lang="de-DE" dirty="0" smtClean="0">
                <a:cs typeface="Verdana"/>
              </a:rPr>
              <a:t>!</a:t>
            </a:r>
            <a:endParaRPr lang="de-DE" dirty="0">
              <a:cs typeface="Verdana"/>
            </a:endParaRPr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7851" y="6130471"/>
            <a:ext cx="2226868" cy="623523"/>
          </a:xfrm>
          <a:prstGeom prst="rect">
            <a:avLst/>
          </a:prstGeom>
        </p:spPr>
      </p:pic>
      <p:pic>
        <p:nvPicPr>
          <p:cNvPr id="6" name="Bild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9776" y="345141"/>
            <a:ext cx="1556667" cy="1228798"/>
          </a:xfrm>
          <a:prstGeom prst="rect">
            <a:avLst/>
          </a:prstGeom>
        </p:spPr>
      </p:pic>
      <p:sp>
        <p:nvSpPr>
          <p:cNvPr id="7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63984" y="6589371"/>
            <a:ext cx="8228013" cy="365125"/>
          </a:xfrm>
        </p:spPr>
        <p:txBody>
          <a:bodyPr/>
          <a:lstStyle/>
          <a:p>
            <a:r>
              <a:rPr lang="en-US" sz="800" dirty="0" smtClean="0"/>
              <a:t>Image </a:t>
            </a:r>
            <a:r>
              <a:rPr lang="en-US" sz="800" dirty="0" err="1"/>
              <a:t>source:http</a:t>
            </a:r>
            <a:r>
              <a:rPr lang="en-US" sz="800" dirty="0"/>
              <a:t>://</a:t>
            </a:r>
            <a:r>
              <a:rPr lang="en-US" sz="800" dirty="0" err="1"/>
              <a:t>de.wikipedia.org</a:t>
            </a:r>
            <a:r>
              <a:rPr lang="en-US" sz="800" dirty="0"/>
              <a:t>/w/</a:t>
            </a:r>
            <a:r>
              <a:rPr lang="en-US" sz="800" dirty="0" err="1"/>
              <a:t>index.php?title</a:t>
            </a:r>
            <a:r>
              <a:rPr lang="en-US" sz="800" dirty="0"/>
              <a:t>=</a:t>
            </a:r>
            <a:r>
              <a:rPr lang="en-US" sz="800" dirty="0" err="1"/>
              <a:t>Datei:Fliehkrafregler.PNG&amp;filetimestamp</a:t>
            </a:r>
            <a:r>
              <a:rPr lang="en-US" sz="800" dirty="0"/>
              <a:t>=20090331074155</a:t>
            </a:r>
          </a:p>
        </p:txBody>
      </p:sp>
    </p:spTree>
    <p:extLst>
      <p:ext uri="{BB962C8B-B14F-4D97-AF65-F5344CB8AC3E}">
        <p14:creationId xmlns:p14="http://schemas.microsoft.com/office/powerpoint/2010/main" val="37298236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1"/>
    </mc:Choice>
    <mc:Fallback>
      <p:transition xmlns:p14="http://schemas.microsoft.com/office/powerpoint/2010/main" spd="slow" advTm="41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41.6|42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64.2|1.3|0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|0|35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8|20.2|46.2|0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26.1|0.3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Genesis">
  <a:themeElements>
    <a:clrScheme name="Genesis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Genesis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Genesis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00000"/>
                <a:greenMod val="110000"/>
              </a:schemeClr>
            </a:gs>
            <a:gs pos="75000">
              <a:schemeClr val="phClr">
                <a:tint val="40000"/>
                <a:satMod val="150000"/>
                <a:redMod val="100000"/>
                <a:blueMod val="100000"/>
              </a:schemeClr>
            </a:gs>
            <a:gs pos="100000">
              <a:schemeClr val="phClr">
                <a:tint val="60000"/>
                <a:satMod val="120000"/>
                <a:redMod val="100000"/>
                <a:blueMod val="100000"/>
              </a:schemeClr>
            </a:gs>
          </a:gsLst>
          <a:path path="circle">
            <a:fillToRect l="25000" t="25000" r="5000" b="5000"/>
          </a:path>
        </a:gradFill>
        <a:gradFill rotWithShape="1">
          <a:gsLst>
            <a:gs pos="0">
              <a:schemeClr val="phClr">
                <a:tint val="50000"/>
                <a:shade val="100000"/>
                <a:alpha val="100000"/>
                <a:satMod val="150000"/>
              </a:schemeClr>
            </a:gs>
            <a:gs pos="40000">
              <a:schemeClr val="phClr">
                <a:tint val="70000"/>
                <a:shade val="100000"/>
                <a:alpha val="100000"/>
                <a:satMod val="150000"/>
              </a:schemeClr>
            </a:gs>
            <a:gs pos="100000">
              <a:schemeClr val="phClr">
                <a:shade val="90000"/>
                <a:satMod val="11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11400000" sx="102000" sy="101000" algn="tl" rotWithShape="0">
              <a:srgbClr val="000000">
                <a:alpha val="35000"/>
              </a:srgbClr>
            </a:outerShdw>
          </a:effectLst>
          <a:scene3d>
            <a:camera prst="perspectiveFront" fov="4800000"/>
            <a:lightRig rig="morning" dir="tl"/>
          </a:scene3d>
          <a:sp3d prstMaterial="softmetal">
            <a:bevelT w="0" h="0"/>
          </a:sp3d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reflection blurRad="101600" stA="40000" endPos="50000" dist="63500" dir="5400000" fadeDir="7200000" sy="-100000" kx="300000" rotWithShape="0"/>
          </a:effectLst>
          <a:scene3d>
            <a:camera prst="orthographicFront">
              <a:rot lat="0" lon="0" rev="0"/>
            </a:camera>
            <a:lightRig rig="chilly" dir="tr">
              <a:rot lat="0" lon="0" rev="1200000"/>
            </a:lightRig>
          </a:scene3d>
          <a:sp3d prstMaterial="plastic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1"/>
          <a:stretch/>
        </a:blipFill>
        <a:blipFill rotWithShape="1">
          <a:blip xmlns:r="http://schemas.openxmlformats.org/officeDocument/2006/relationships" r:embed="rId2"/>
          <a:stretch/>
        </a:blipFill>
        <a:blipFill rotWithShape="1">
          <a:blip xmlns:r="http://schemas.openxmlformats.org/officeDocument/2006/relationships" r:embed="rId3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Genesis.thmx</Template>
  <TotalTime>0</TotalTime>
  <Words>1014</Words>
  <Application>Microsoft Macintosh PowerPoint</Application>
  <PresentationFormat>Bildschirmpräsentation (4:3)</PresentationFormat>
  <Paragraphs>84</Paragraphs>
  <Slides>9</Slides>
  <Notes>9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0" baseType="lpstr">
      <vt:lpstr>Genesis</vt:lpstr>
      <vt:lpstr>SwissIX Update #10</vt:lpstr>
      <vt:lpstr>Update #10</vt:lpstr>
      <vt:lpstr>History</vt:lpstr>
      <vt:lpstr>Update from the GM</vt:lpstr>
      <vt:lpstr>Facts &amp; Figures .</vt:lpstr>
      <vt:lpstr>Facts &amp; Figures ..</vt:lpstr>
      <vt:lpstr>Facts &amp; Figures ...</vt:lpstr>
      <vt:lpstr>Outlook</vt:lpstr>
      <vt:lpstr>Feedback</vt:lpstr>
    </vt:vector>
  </TitlesOfParts>
  <Company>Swisscom (Schweiz) AG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SwissIX Update</dc:title>
  <dc:creator>Marco Huggenberger</dc:creator>
  <cp:lastModifiedBy>Marco Huggenberger</cp:lastModifiedBy>
  <cp:revision>41</cp:revision>
  <cp:lastPrinted>2011-05-05T18:42:10Z</cp:lastPrinted>
  <dcterms:created xsi:type="dcterms:W3CDTF">2011-05-04T15:44:01Z</dcterms:created>
  <dcterms:modified xsi:type="dcterms:W3CDTF">2011-05-05T21:26:39Z</dcterms:modified>
</cp:coreProperties>
</file>